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0"/>
  </p:notesMasterIdLst>
  <p:handoutMasterIdLst>
    <p:handoutMasterId r:id="rId21"/>
  </p:handoutMasterIdLst>
  <p:sldIdLst>
    <p:sldId id="256" r:id="rId2"/>
    <p:sldId id="311" r:id="rId3"/>
    <p:sldId id="312" r:id="rId4"/>
    <p:sldId id="316" r:id="rId5"/>
    <p:sldId id="313" r:id="rId6"/>
    <p:sldId id="314" r:id="rId7"/>
    <p:sldId id="318" r:id="rId8"/>
    <p:sldId id="319" r:id="rId9"/>
    <p:sldId id="320" r:id="rId10"/>
    <p:sldId id="328" r:id="rId11"/>
    <p:sldId id="321" r:id="rId12"/>
    <p:sldId id="327" r:id="rId13"/>
    <p:sldId id="322" r:id="rId14"/>
    <p:sldId id="324" r:id="rId15"/>
    <p:sldId id="325" r:id="rId16"/>
    <p:sldId id="330" r:id="rId17"/>
    <p:sldId id="329" r:id="rId18"/>
    <p:sldId id="284" r:id="rId1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7" d="100"/>
          <a:sy n="117" d="100"/>
        </p:scale>
        <p:origin x="294" y="96"/>
      </p:cViewPr>
      <p:guideLst/>
    </p:cSldViewPr>
  </p:slideViewPr>
  <p:notesTextViewPr>
    <p:cViewPr>
      <p:scale>
        <a:sx n="1" d="1"/>
        <a:sy n="1" d="1"/>
      </p:scale>
      <p:origin x="0" y="0"/>
    </p:cViewPr>
  </p:notesTextViewPr>
  <p:notesViewPr>
    <p:cSldViewPr snapToGrid="0">
      <p:cViewPr varScale="1">
        <p:scale>
          <a:sx n="67" d="100"/>
          <a:sy n="67" d="100"/>
        </p:scale>
        <p:origin x="234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92FDA2E-3599-4FDE-A36D-CEE691F89DB8}" type="datetimeFigureOut">
              <a:rPr lang="fr-FR" smtClean="0"/>
              <a:t>14/06/2023</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6724F17-733B-485F-A822-3955754FD5AF}" type="slidenum">
              <a:rPr lang="fr-FR" smtClean="0"/>
              <a:t>‹N°›</a:t>
            </a:fld>
            <a:endParaRPr lang="fr-FR"/>
          </a:p>
        </p:txBody>
      </p:sp>
    </p:spTree>
    <p:extLst>
      <p:ext uri="{BB962C8B-B14F-4D97-AF65-F5344CB8AC3E}">
        <p14:creationId xmlns:p14="http://schemas.microsoft.com/office/powerpoint/2010/main" val="4261183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00950E4-FA23-432C-AA2C-19BB32135601}" type="datetimeFigureOut">
              <a:rPr lang="fr-FR" smtClean="0"/>
              <a:t>14/06/2023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A1006E8-2802-4964-9576-4188AD06C915}" type="slidenum">
              <a:rPr lang="fr-FR" smtClean="0"/>
              <a:t>‹N°›</a:t>
            </a:fld>
            <a:endParaRPr lang="fr-FR"/>
          </a:p>
        </p:txBody>
      </p:sp>
    </p:spTree>
    <p:extLst>
      <p:ext uri="{BB962C8B-B14F-4D97-AF65-F5344CB8AC3E}">
        <p14:creationId xmlns:p14="http://schemas.microsoft.com/office/powerpoint/2010/main" val="291592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userDrawn="1"/>
        </p:nvSpPr>
        <p:spPr bwMode="auto">
          <a:xfrm>
            <a:off x="0" y="0"/>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dirty="0" smtClean="0"/>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smtClean="0"/>
              <a:t>15/06/2023</a:t>
            </a:r>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GTFE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246" y="74798"/>
            <a:ext cx="2022143" cy="1797461"/>
          </a:xfrm>
          <a:prstGeom prst="rect">
            <a:avLst/>
          </a:prstGeom>
        </p:spPr>
      </p:pic>
      <p:pic>
        <p:nvPicPr>
          <p:cNvPr id="7" name="Image 6"/>
          <p:cNvPicPr>
            <a:picLocks noChangeAspect="1"/>
          </p:cNvPicPr>
          <p:nvPr userDrawn="1"/>
        </p:nvPicPr>
        <p:blipFill>
          <a:blip r:embed="rId3"/>
          <a:stretch>
            <a:fillRect/>
          </a:stretch>
        </p:blipFill>
        <p:spPr>
          <a:xfrm>
            <a:off x="2494514" y="74798"/>
            <a:ext cx="1306131" cy="173781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smtClean="0"/>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F79F97EC-4838-4AFF-8984-2DE4F2324927}" type="datetime1">
              <a:rPr lang="fr-FR" smtClean="0"/>
              <a:t>14/06/2023</a:t>
            </a:fld>
            <a:endParaRPr lang="en-US" dirty="0"/>
          </a:p>
        </p:txBody>
      </p:sp>
      <p:sp>
        <p:nvSpPr>
          <p:cNvPr id="6" name="Footer Placeholder 5"/>
          <p:cNvSpPr>
            <a:spLocks noGrp="1"/>
          </p:cNvSpPr>
          <p:nvPr>
            <p:ph type="ftr" sz="quarter" idx="11"/>
          </p:nvPr>
        </p:nvSpPr>
        <p:spPr/>
        <p:txBody>
          <a:bodyPr/>
          <a:lstStyle/>
          <a:p>
            <a:r>
              <a:rPr lang="en-US" smtClean="0"/>
              <a:t>Rapport d'activités avril 2022</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smtClean="0"/>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CB07DD8-A2C7-4348-9ADE-2D258CA07F82}" type="datetime1">
              <a:rPr lang="fr-FR" smtClean="0"/>
              <a:t>14/06/2023</a:t>
            </a:fld>
            <a:endParaRPr lang="en-US" dirty="0"/>
          </a:p>
        </p:txBody>
      </p:sp>
      <p:sp>
        <p:nvSpPr>
          <p:cNvPr id="5" name="Footer Placeholder 4"/>
          <p:cNvSpPr>
            <a:spLocks noGrp="1"/>
          </p:cNvSpPr>
          <p:nvPr>
            <p:ph type="ftr" sz="quarter" idx="11"/>
          </p:nvPr>
        </p:nvSpPr>
        <p:spPr/>
        <p:txBody>
          <a:bodyPr/>
          <a:lstStyle/>
          <a:p>
            <a:r>
              <a:rPr lang="en-US" smtClean="0"/>
              <a:t>Rapport d'activités avril 2022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smtClean="0"/>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smtClean="0"/>
              <a:t>Modifier les styles du texte du masque</a:t>
            </a:r>
          </a:p>
        </p:txBody>
      </p:sp>
      <p:sp>
        <p:nvSpPr>
          <p:cNvPr id="2" name="Date Placeholder 1"/>
          <p:cNvSpPr>
            <a:spLocks noGrp="1"/>
          </p:cNvSpPr>
          <p:nvPr>
            <p:ph type="dt" sz="half" idx="10"/>
          </p:nvPr>
        </p:nvSpPr>
        <p:spPr/>
        <p:txBody>
          <a:bodyPr/>
          <a:lstStyle/>
          <a:p>
            <a:fld id="{45FF8396-73C6-4B1A-B91B-DDFA18669192}" type="datetime1">
              <a:rPr lang="fr-FR" smtClean="0"/>
              <a:t>14/06/2023</a:t>
            </a:fld>
            <a:endParaRPr lang="en-US" dirty="0"/>
          </a:p>
        </p:txBody>
      </p:sp>
      <p:sp>
        <p:nvSpPr>
          <p:cNvPr id="3" name="Footer Placeholder 2"/>
          <p:cNvSpPr>
            <a:spLocks noGrp="1"/>
          </p:cNvSpPr>
          <p:nvPr>
            <p:ph type="ftr" sz="quarter" idx="11"/>
          </p:nvPr>
        </p:nvSpPr>
        <p:spPr/>
        <p:txBody>
          <a:bodyPr/>
          <a:lstStyle/>
          <a:p>
            <a:r>
              <a:rPr lang="en-US" smtClean="0"/>
              <a:t>Rapport d'activités avril 2022</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CB57566-101D-4A7F-AC1B-41044FCB391B}" type="datetime1">
              <a:rPr lang="fr-FR" smtClean="0"/>
              <a:t>14/06/2023</a:t>
            </a:fld>
            <a:endParaRPr lang="en-US" dirty="0"/>
          </a:p>
        </p:txBody>
      </p:sp>
      <p:sp>
        <p:nvSpPr>
          <p:cNvPr id="5" name="Footer Placeholder 4"/>
          <p:cNvSpPr>
            <a:spLocks noGrp="1"/>
          </p:cNvSpPr>
          <p:nvPr>
            <p:ph type="ftr" sz="quarter" idx="11"/>
          </p:nvPr>
        </p:nvSpPr>
        <p:spPr/>
        <p:txBody>
          <a:bodyPr/>
          <a:lstStyle/>
          <a:p>
            <a:r>
              <a:rPr lang="en-US" smtClean="0"/>
              <a:t>Rapport d'activités avril 2022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B5E95D-D92E-4317-B8DE-182C9E457AF5}" type="datetime1">
              <a:rPr lang="fr-FR" smtClean="0"/>
              <a:t>14/06/2023</a:t>
            </a:fld>
            <a:endParaRPr lang="en-US" dirty="0"/>
          </a:p>
        </p:txBody>
      </p:sp>
      <p:sp>
        <p:nvSpPr>
          <p:cNvPr id="5" name="Footer Placeholder 4"/>
          <p:cNvSpPr>
            <a:spLocks noGrp="1"/>
          </p:cNvSpPr>
          <p:nvPr>
            <p:ph type="ftr" sz="quarter" idx="11"/>
          </p:nvPr>
        </p:nvSpPr>
        <p:spPr/>
        <p:txBody>
          <a:bodyPr/>
          <a:lstStyle/>
          <a:p>
            <a:r>
              <a:rPr lang="en-US" smtClean="0"/>
              <a:t>Rapport d'activités avril 2022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8083937" cy="970450"/>
          </a:xfrm>
        </p:spPr>
        <p:txBody>
          <a:bodyPr/>
          <a:lstStyle/>
          <a:p>
            <a:r>
              <a:rPr lang="fr-FR" smtClean="0"/>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lvl1pPr>
              <a:defRPr/>
            </a:lvl1pPr>
          </a:lstStyle>
          <a:p>
            <a:r>
              <a:rPr lang="fr-FR" dirty="0" smtClean="0"/>
              <a:t>15/06/2023</a:t>
            </a:r>
            <a:endParaRPr lang="en-US" dirty="0"/>
          </a:p>
        </p:txBody>
      </p:sp>
      <p:sp>
        <p:nvSpPr>
          <p:cNvPr id="5" name="Footer Placeholder 4"/>
          <p:cNvSpPr>
            <a:spLocks noGrp="1"/>
          </p:cNvSpPr>
          <p:nvPr>
            <p:ph type="ftr" sz="quarter" idx="11"/>
          </p:nvPr>
        </p:nvSpPr>
        <p:spPr/>
        <p:txBody>
          <a:bodyPr/>
          <a:lstStyle/>
          <a:p>
            <a:r>
              <a:rPr lang="fr-FR" dirty="0" smtClean="0"/>
              <a:t>GTFE à Modane</a:t>
            </a:r>
          </a:p>
          <a:p>
            <a:r>
              <a:rPr lang="fr-FR" dirty="0" smtClean="0"/>
              <a:t>Interactions entre les services d’intervention et l’exploitant</a:t>
            </a:r>
            <a:endParaRPr lang="fr-FR"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3937" y="227891"/>
            <a:ext cx="1585173" cy="1409043"/>
          </a:xfrm>
          <a:prstGeom prst="rect">
            <a:avLst/>
          </a:prstGeom>
        </p:spPr>
      </p:pic>
      <p:pic>
        <p:nvPicPr>
          <p:cNvPr id="9" name="Image 8"/>
          <p:cNvPicPr>
            <a:picLocks noChangeAspect="1"/>
          </p:cNvPicPr>
          <p:nvPr userDrawn="1"/>
        </p:nvPicPr>
        <p:blipFill>
          <a:blip r:embed="rId3"/>
          <a:stretch>
            <a:fillRect/>
          </a:stretch>
        </p:blipFill>
        <p:spPr>
          <a:xfrm>
            <a:off x="10678331" y="178365"/>
            <a:ext cx="1114090" cy="148230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smtClean="0"/>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F67BDF2C-61AB-45B5-97C5-BCAED2355502}" type="datetime1">
              <a:rPr lang="fr-FR" smtClean="0"/>
              <a:t>14/06/2023</a:t>
            </a:fld>
            <a:endParaRPr lang="en-US" dirty="0"/>
          </a:p>
        </p:txBody>
      </p:sp>
      <p:sp>
        <p:nvSpPr>
          <p:cNvPr id="5" name="Footer Placeholder 4"/>
          <p:cNvSpPr>
            <a:spLocks noGrp="1"/>
          </p:cNvSpPr>
          <p:nvPr>
            <p:ph type="ftr" sz="quarter" idx="11"/>
          </p:nvPr>
        </p:nvSpPr>
        <p:spPr/>
        <p:txBody>
          <a:bodyPr/>
          <a:lstStyle/>
          <a:p>
            <a:r>
              <a:rPr lang="en-US" smtClean="0"/>
              <a:t>Rapport d'activités avril 2022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7BD3B2A-3AD6-43A3-A771-528935443EB3}" type="datetime1">
              <a:rPr lang="fr-FR" smtClean="0"/>
              <a:t>14/06/2023</a:t>
            </a:fld>
            <a:endParaRPr lang="en-US" dirty="0"/>
          </a:p>
        </p:txBody>
      </p:sp>
      <p:sp>
        <p:nvSpPr>
          <p:cNvPr id="6" name="Footer Placeholder 5"/>
          <p:cNvSpPr>
            <a:spLocks noGrp="1"/>
          </p:cNvSpPr>
          <p:nvPr>
            <p:ph type="ftr" sz="quarter" idx="11"/>
          </p:nvPr>
        </p:nvSpPr>
        <p:spPr/>
        <p:txBody>
          <a:bodyPr/>
          <a:lstStyle/>
          <a:p>
            <a:r>
              <a:rPr lang="en-US" smtClean="0"/>
              <a:t>Rapport d'activités avril 2022</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4CACE8A-2840-43DF-AA76-39E9CCD1EAA9}" type="datetime1">
              <a:rPr lang="fr-FR" smtClean="0"/>
              <a:t>14/06/2023</a:t>
            </a:fld>
            <a:endParaRPr lang="en-US" dirty="0"/>
          </a:p>
        </p:txBody>
      </p:sp>
      <p:sp>
        <p:nvSpPr>
          <p:cNvPr id="8" name="Footer Placeholder 7"/>
          <p:cNvSpPr>
            <a:spLocks noGrp="1"/>
          </p:cNvSpPr>
          <p:nvPr>
            <p:ph type="ftr" sz="quarter" idx="11"/>
          </p:nvPr>
        </p:nvSpPr>
        <p:spPr/>
        <p:txBody>
          <a:bodyPr/>
          <a:lstStyle/>
          <a:p>
            <a:r>
              <a:rPr lang="en-US" smtClean="0"/>
              <a:t>Rapport d'activités avril 2022</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95EB1CF-BDDC-44A3-8276-5B886ABE8C18}" type="datetime1">
              <a:rPr lang="fr-FR" smtClean="0"/>
              <a:t>14/06/2023</a:t>
            </a:fld>
            <a:endParaRPr lang="en-US" dirty="0"/>
          </a:p>
        </p:txBody>
      </p:sp>
      <p:sp>
        <p:nvSpPr>
          <p:cNvPr id="4" name="Footer Placeholder 3"/>
          <p:cNvSpPr>
            <a:spLocks noGrp="1"/>
          </p:cNvSpPr>
          <p:nvPr>
            <p:ph type="ftr" sz="quarter" idx="11"/>
          </p:nvPr>
        </p:nvSpPr>
        <p:spPr/>
        <p:txBody>
          <a:bodyPr/>
          <a:lstStyle/>
          <a:p>
            <a:r>
              <a:rPr lang="en-US" smtClean="0"/>
              <a:t>Rapport d'activités avril 2022</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7A968-5B19-4033-AEB8-0C1396179DE2}" type="datetime1">
              <a:rPr lang="fr-FR" smtClean="0"/>
              <a:t>14/06/2023</a:t>
            </a:fld>
            <a:endParaRPr lang="en-US" dirty="0"/>
          </a:p>
        </p:txBody>
      </p:sp>
      <p:sp>
        <p:nvSpPr>
          <p:cNvPr id="3" name="Footer Placeholder 2"/>
          <p:cNvSpPr>
            <a:spLocks noGrp="1"/>
          </p:cNvSpPr>
          <p:nvPr>
            <p:ph type="ftr" sz="quarter" idx="11"/>
          </p:nvPr>
        </p:nvSpPr>
        <p:spPr/>
        <p:txBody>
          <a:bodyPr/>
          <a:lstStyle/>
          <a:p>
            <a:r>
              <a:rPr lang="en-US" smtClean="0"/>
              <a:t>Rapport d'activités avril 2022</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smtClean="0"/>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E084F6A2-37AF-49BE-9F7D-C3C785974849}" type="datetime1">
              <a:rPr lang="fr-FR" smtClean="0"/>
              <a:t>14/06/2023</a:t>
            </a:fld>
            <a:endParaRPr lang="en-US" dirty="0"/>
          </a:p>
        </p:txBody>
      </p:sp>
      <p:sp>
        <p:nvSpPr>
          <p:cNvPr id="6" name="Footer Placeholder 5"/>
          <p:cNvSpPr>
            <a:spLocks noGrp="1"/>
          </p:cNvSpPr>
          <p:nvPr>
            <p:ph type="ftr" sz="quarter" idx="11"/>
          </p:nvPr>
        </p:nvSpPr>
        <p:spPr/>
        <p:txBody>
          <a:bodyPr/>
          <a:lstStyle/>
          <a:p>
            <a:r>
              <a:rPr lang="en-US" smtClean="0"/>
              <a:t>Rapport d'activités avril 2022</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smtClean="0"/>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E82165AA-2266-46A7-921F-4CB547B8CF55}" type="datetime1">
              <a:rPr lang="fr-FR" smtClean="0"/>
              <a:t>14/06/2023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r>
              <a:rPr lang="en-US" smtClean="0"/>
              <a:t>Rapport d'activités avril 2022</a:t>
            </a:r>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smtClean="0"/>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en-US" smtClean="0"/>
              <a:t>Rapport d'activités avril 2022</a:t>
            </a:r>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62D589F6-F1DD-4E52-BEAA-6CCA34B9D8E1}" type="datetime1">
              <a:rPr lang="fr-FR" smtClean="0"/>
              <a:t>14/06/2023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hdr="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9323" y="1449147"/>
            <a:ext cx="4172925" cy="2971051"/>
          </a:xfrm>
        </p:spPr>
        <p:txBody>
          <a:bodyPr/>
          <a:lstStyle/>
          <a:p>
            <a:r>
              <a:rPr lang="fr-FR" sz="4000" dirty="0" smtClean="0"/>
              <a:t>GTFE</a:t>
            </a:r>
            <a:br>
              <a:rPr lang="fr-FR" sz="4000" dirty="0" smtClean="0"/>
            </a:br>
            <a:r>
              <a:rPr lang="fr-FR" sz="4000" dirty="0" smtClean="0"/>
              <a:t>15 juin 2023</a:t>
            </a:r>
            <a:endParaRPr lang="fr-FR" sz="4000" dirty="0"/>
          </a:p>
        </p:txBody>
      </p:sp>
      <p:sp>
        <p:nvSpPr>
          <p:cNvPr id="3" name="Sous-titre 2"/>
          <p:cNvSpPr>
            <a:spLocks noGrp="1"/>
          </p:cNvSpPr>
          <p:nvPr>
            <p:ph type="subTitle" idx="1"/>
          </p:nvPr>
        </p:nvSpPr>
        <p:spPr>
          <a:xfrm>
            <a:off x="328309" y="5378816"/>
            <a:ext cx="4455964" cy="989324"/>
          </a:xfrm>
        </p:spPr>
        <p:txBody>
          <a:bodyPr>
            <a:normAutofit fontScale="92500"/>
          </a:bodyPr>
          <a:lstStyle/>
          <a:p>
            <a:r>
              <a:rPr lang="fr-FR" sz="2400" dirty="0" smtClean="0"/>
              <a:t>Interactions entre les services d’intervention et l’exploitant</a:t>
            </a:r>
          </a:p>
          <a:p>
            <a:endParaRPr lang="fr-FR" dirty="0"/>
          </a:p>
        </p:txBody>
      </p:sp>
      <p:pic>
        <p:nvPicPr>
          <p:cNvPr id="6" name="Image 5"/>
          <p:cNvPicPr>
            <a:picLocks noChangeAspect="1"/>
          </p:cNvPicPr>
          <p:nvPr/>
        </p:nvPicPr>
        <p:blipFill>
          <a:blip r:embed="rId2"/>
          <a:stretch>
            <a:fillRect/>
          </a:stretch>
        </p:blipFill>
        <p:spPr>
          <a:xfrm>
            <a:off x="4982926" y="0"/>
            <a:ext cx="7214532" cy="6858000"/>
          </a:xfrm>
          <a:prstGeom prst="rect">
            <a:avLst/>
          </a:prstGeom>
        </p:spPr>
      </p:pic>
    </p:spTree>
    <p:extLst>
      <p:ext uri="{BB962C8B-B14F-4D97-AF65-F5344CB8AC3E}">
        <p14:creationId xmlns:p14="http://schemas.microsoft.com/office/powerpoint/2010/main" val="1440023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Modalité d’intervention</a:t>
            </a:r>
            <a:endParaRPr lang="fr-FR" dirty="0"/>
          </a:p>
        </p:txBody>
      </p:sp>
      <p:sp>
        <p:nvSpPr>
          <p:cNvPr id="3" name="Espace réservé du contenu 2"/>
          <p:cNvSpPr>
            <a:spLocks noGrp="1"/>
          </p:cNvSpPr>
          <p:nvPr>
            <p:ph idx="1"/>
          </p:nvPr>
        </p:nvSpPr>
        <p:spPr/>
        <p:txBody>
          <a:bodyPr>
            <a:normAutofit/>
          </a:bodyPr>
          <a:lstStyle/>
          <a:p>
            <a:pPr algn="just"/>
            <a:r>
              <a:rPr lang="fr-FR" dirty="0" smtClean="0"/>
              <a:t>Focus sur le « Commandant général des Opérations de Secours » :</a:t>
            </a:r>
          </a:p>
          <a:p>
            <a:pPr algn="just"/>
            <a:r>
              <a:rPr lang="fr-FR" dirty="0" smtClean="0"/>
              <a:t>- de très nombreuses heures de travail pour se mettre d’accord en binational sur ces notions pour une rédaction dans le PSB qui soit pleinement partagée ;</a:t>
            </a:r>
          </a:p>
          <a:p>
            <a:pPr algn="just"/>
            <a:r>
              <a:rPr lang="fr-FR" dirty="0" smtClean="0"/>
              <a:t>- évolutions importantes en 20 ans alors que les aspects juridiques n’ont peu ou pas changé</a:t>
            </a:r>
          </a:p>
          <a:p>
            <a:pPr algn="just"/>
            <a:r>
              <a:rPr lang="fr-FR" dirty="0" smtClean="0"/>
              <a:t>- la notion de « CGOS » n’est pas uniquement liée au territoire : le premier service public en action est CGOS et la passation ne se fait qu’à la demande du commandant de l’autre pays</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385187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Stratégie d’intervention </a:t>
            </a:r>
            <a:br>
              <a:rPr lang="fr-FR" dirty="0" smtClean="0"/>
            </a:br>
            <a:r>
              <a:rPr lang="fr-FR" dirty="0" smtClean="0"/>
              <a:t>1</a:t>
            </a:r>
            <a:r>
              <a:rPr lang="fr-FR" baseline="30000" dirty="0" smtClean="0"/>
              <a:t>ère</a:t>
            </a:r>
            <a:r>
              <a:rPr lang="fr-FR" dirty="0" smtClean="0"/>
              <a:t> frappe</a:t>
            </a:r>
            <a:endParaRPr lang="fr-FR" dirty="0"/>
          </a:p>
        </p:txBody>
      </p:sp>
      <p:sp>
        <p:nvSpPr>
          <p:cNvPr id="3" name="Espace réservé du contenu 2"/>
          <p:cNvSpPr>
            <a:spLocks noGrp="1"/>
          </p:cNvSpPr>
          <p:nvPr>
            <p:ph idx="1"/>
          </p:nvPr>
        </p:nvSpPr>
        <p:spPr/>
        <p:txBody>
          <a:bodyPr>
            <a:normAutofit/>
          </a:bodyPr>
          <a:lstStyle/>
          <a:p>
            <a:endParaRPr lang="fr-FR" sz="2000"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a:xfrm>
            <a:off x="364813" y="5966141"/>
            <a:ext cx="10007679" cy="249481"/>
          </a:xfrm>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11</a:t>
            </a:fld>
            <a:endParaRPr lang="en-US" dirty="0"/>
          </a:p>
        </p:txBody>
      </p:sp>
      <p:sp>
        <p:nvSpPr>
          <p:cNvPr id="7" name="Rectangle 4"/>
          <p:cNvSpPr>
            <a:spLocks noChangeArrowheads="1"/>
          </p:cNvSpPr>
          <p:nvPr/>
        </p:nvSpPr>
        <p:spPr bwMode="auto">
          <a:xfrm>
            <a:off x="994332" y="2156405"/>
            <a:ext cx="3705860" cy="570990"/>
          </a:xfrm>
          <a:prstGeom prst="rect">
            <a:avLst/>
          </a:prstGeom>
          <a:solidFill>
            <a:schemeClr val="accent1"/>
          </a:solidFill>
          <a:ln w="9525">
            <a:noFill/>
            <a:miter lim="800000"/>
            <a:headEnd/>
            <a:tailEnd/>
          </a:ln>
        </p:spPr>
        <p:txBody>
          <a:bodyPr wrap="square">
            <a:spAutoFit/>
          </a:bodyPr>
          <a:lstStyle/>
          <a:p>
            <a:pPr marL="285750" indent="-285750">
              <a:lnSpc>
                <a:spcPct val="150000"/>
              </a:lnSpc>
              <a:spcBef>
                <a:spcPct val="50000"/>
              </a:spcBef>
              <a:buFont typeface="Wingdings" panose="05000000000000000000" pitchFamily="2" charset="2"/>
              <a:buChar char="§"/>
            </a:pPr>
            <a:r>
              <a:rPr lang="fr-FR" sz="2400" b="1" dirty="0" smtClean="0">
                <a:latin typeface="Tahoma" panose="020B0604030504040204" pitchFamily="34" charset="0"/>
                <a:ea typeface="Tahoma" panose="020B0604030504040204" pitchFamily="34" charset="0"/>
                <a:cs typeface="Tahoma" panose="020B0604030504040204" pitchFamily="34" charset="0"/>
              </a:rPr>
              <a:t>Service de sécurité</a:t>
            </a:r>
          </a:p>
        </p:txBody>
      </p:sp>
      <p:sp>
        <p:nvSpPr>
          <p:cNvPr id="8" name="Espace réservé du contenu 2"/>
          <p:cNvSpPr txBox="1">
            <a:spLocks/>
          </p:cNvSpPr>
          <p:nvPr/>
        </p:nvSpPr>
        <p:spPr>
          <a:xfrm>
            <a:off x="662973" y="3631316"/>
            <a:ext cx="9127869" cy="1003570"/>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fr-FR" b="1" dirty="0">
                <a:solidFill>
                  <a:srgbClr val="FF0000"/>
                </a:solidFill>
              </a:rPr>
              <a:t>6</a:t>
            </a:r>
            <a:r>
              <a:rPr lang="fr-FR" b="1" dirty="0" smtClean="0">
                <a:solidFill>
                  <a:srgbClr val="FF0000"/>
                </a:solidFill>
              </a:rPr>
              <a:t> pompiers </a:t>
            </a:r>
            <a:r>
              <a:rPr lang="fr-FR" dirty="0" smtClean="0"/>
              <a:t>sur chaque plateforme, </a:t>
            </a:r>
            <a:r>
              <a:rPr lang="fr-FR" b="1" dirty="0" smtClean="0">
                <a:solidFill>
                  <a:srgbClr val="FF0000"/>
                </a:solidFill>
              </a:rPr>
              <a:t>7j/7</a:t>
            </a:r>
            <a:r>
              <a:rPr lang="fr-FR" dirty="0" smtClean="0"/>
              <a:t>, </a:t>
            </a:r>
            <a:r>
              <a:rPr lang="fr-FR" b="1" dirty="0" smtClean="0">
                <a:solidFill>
                  <a:srgbClr val="FF0000"/>
                </a:solidFill>
              </a:rPr>
              <a:t>24h/24</a:t>
            </a:r>
          </a:p>
          <a:p>
            <a:r>
              <a:rPr lang="fr-FR" dirty="0" smtClean="0"/>
              <a:t>Missions : Secours à personne, lutte contre les incendies, risque chimique, accompagnements TMD &amp; convois, aide à la fluidité du trafic</a:t>
            </a:r>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124" y="4873817"/>
            <a:ext cx="2417582" cy="1281460"/>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9261" y="2284771"/>
            <a:ext cx="2251179" cy="1338105"/>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385" y="4803367"/>
            <a:ext cx="3222010" cy="1369842"/>
          </a:xfrm>
          <a:prstGeom prst="rect">
            <a:avLst/>
          </a:prstGeom>
        </p:spPr>
      </p:pic>
      <p:pic>
        <p:nvPicPr>
          <p:cNvPr id="12" name="Picture 7"/>
          <p:cNvPicPr>
            <a:picLocks noChangeAspect="1" noChangeArrowheads="1"/>
          </p:cNvPicPr>
          <p:nvPr/>
        </p:nvPicPr>
        <p:blipFill>
          <a:blip r:embed="rId5"/>
          <a:srcRect/>
          <a:stretch>
            <a:fillRect/>
          </a:stretch>
        </p:blipFill>
        <p:spPr bwMode="auto">
          <a:xfrm>
            <a:off x="810000" y="2760051"/>
            <a:ext cx="10563286" cy="977530"/>
          </a:xfrm>
          <a:prstGeom prst="rect">
            <a:avLst/>
          </a:prstGeom>
          <a:noFill/>
          <a:ln w="9525">
            <a:noFill/>
            <a:miter lim="800000"/>
            <a:headEnd/>
            <a:tailEnd/>
          </a:ln>
        </p:spPr>
      </p:pic>
      <p:pic>
        <p:nvPicPr>
          <p:cNvPr id="13" name="Picture 13"/>
          <p:cNvPicPr>
            <a:picLocks noChangeAspect="1" noChangeArrowheads="1"/>
          </p:cNvPicPr>
          <p:nvPr/>
        </p:nvPicPr>
        <p:blipFill>
          <a:blip r:embed="rId6"/>
          <a:srcRect/>
          <a:stretch>
            <a:fillRect/>
          </a:stretch>
        </p:blipFill>
        <p:spPr bwMode="auto">
          <a:xfrm>
            <a:off x="4138538" y="3265551"/>
            <a:ext cx="674136" cy="468567"/>
          </a:xfrm>
          <a:prstGeom prst="rect">
            <a:avLst/>
          </a:prstGeom>
          <a:noFill/>
          <a:ln w="9525">
            <a:noFill/>
            <a:miter lim="800000"/>
            <a:headEnd/>
            <a:tailEnd/>
          </a:ln>
        </p:spPr>
      </p:pic>
      <p:pic>
        <p:nvPicPr>
          <p:cNvPr id="14" name="Picture 13"/>
          <p:cNvPicPr>
            <a:picLocks noChangeAspect="1" noChangeArrowheads="1"/>
          </p:cNvPicPr>
          <p:nvPr/>
        </p:nvPicPr>
        <p:blipFill>
          <a:blip r:embed="rId6"/>
          <a:srcRect/>
          <a:stretch>
            <a:fillRect/>
          </a:stretch>
        </p:blipFill>
        <p:spPr bwMode="auto">
          <a:xfrm>
            <a:off x="7464037" y="3253318"/>
            <a:ext cx="687521" cy="476237"/>
          </a:xfrm>
          <a:prstGeom prst="rect">
            <a:avLst/>
          </a:prstGeom>
          <a:noFill/>
          <a:ln w="9525">
            <a:noFill/>
            <a:miter lim="800000"/>
            <a:headEnd/>
            <a:tailEnd/>
          </a:ln>
        </p:spPr>
      </p:pic>
      <p:sp>
        <p:nvSpPr>
          <p:cNvPr id="15" name="Flèche vers le haut 14"/>
          <p:cNvSpPr/>
          <p:nvPr/>
        </p:nvSpPr>
        <p:spPr>
          <a:xfrm>
            <a:off x="4289464" y="3918030"/>
            <a:ext cx="410728" cy="472362"/>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haut 15"/>
          <p:cNvSpPr/>
          <p:nvPr/>
        </p:nvSpPr>
        <p:spPr>
          <a:xfrm>
            <a:off x="6951112" y="3941847"/>
            <a:ext cx="410728" cy="472362"/>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p:cNvCxnSpPr/>
          <p:nvPr/>
        </p:nvCxnSpPr>
        <p:spPr>
          <a:xfrm flipV="1">
            <a:off x="1668055" y="4151880"/>
            <a:ext cx="1379580" cy="1119"/>
          </a:xfrm>
          <a:prstGeom prst="straightConnector1">
            <a:avLst/>
          </a:prstGeom>
          <a:ln>
            <a:solidFill>
              <a:schemeClr val="accent5">
                <a:lumMod val="75000"/>
              </a:schemeClr>
            </a:solidFill>
            <a:tailEnd type="arrow"/>
          </a:ln>
        </p:spPr>
        <p:style>
          <a:lnRef idx="3">
            <a:schemeClr val="accent2"/>
          </a:lnRef>
          <a:fillRef idx="0">
            <a:schemeClr val="accent2"/>
          </a:fillRef>
          <a:effectRef idx="2">
            <a:schemeClr val="accent2"/>
          </a:effectRef>
          <a:fontRef idx="minor">
            <a:schemeClr val="tx1"/>
          </a:fontRef>
        </p:style>
      </p:cxnSp>
      <p:sp>
        <p:nvSpPr>
          <p:cNvPr id="23" name="Rectangle 22"/>
          <p:cNvSpPr/>
          <p:nvPr/>
        </p:nvSpPr>
        <p:spPr>
          <a:xfrm>
            <a:off x="1663552" y="4345706"/>
            <a:ext cx="1384083" cy="21135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2100 m</a:t>
            </a:r>
            <a:endParaRPr lang="fr-FR" dirty="0"/>
          </a:p>
        </p:txBody>
      </p:sp>
      <p:pic>
        <p:nvPicPr>
          <p:cNvPr id="29" name="Image 28"/>
          <p:cNvPicPr>
            <a:picLocks noChangeAspect="1"/>
          </p:cNvPicPr>
          <p:nvPr/>
        </p:nvPicPr>
        <p:blipFill rotWithShape="1">
          <a:blip r:embed="rId7" cstate="print">
            <a:extLst>
              <a:ext uri="{28A0092B-C50C-407E-A947-70E740481C1C}">
                <a14:useLocalDpi xmlns:a14="http://schemas.microsoft.com/office/drawing/2010/main" val="0"/>
              </a:ext>
            </a:extLst>
          </a:blip>
          <a:srcRect l="9760" t="12417" r="8403" b="22302"/>
          <a:stretch/>
        </p:blipFill>
        <p:spPr>
          <a:xfrm>
            <a:off x="1474920" y="5247007"/>
            <a:ext cx="3537004" cy="1159480"/>
          </a:xfrm>
          <a:prstGeom prst="rect">
            <a:avLst/>
          </a:prstGeom>
        </p:spPr>
      </p:pic>
      <p:sp>
        <p:nvSpPr>
          <p:cNvPr id="30" name="Rectangle 29"/>
          <p:cNvSpPr/>
          <p:nvPr/>
        </p:nvSpPr>
        <p:spPr>
          <a:xfrm>
            <a:off x="5779789" y="5278792"/>
            <a:ext cx="4111039" cy="953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Les postes fixes situés au 1</a:t>
            </a:r>
            <a:r>
              <a:rPr lang="fr-FR" b="1" baseline="30000" dirty="0" smtClean="0"/>
              <a:t>er</a:t>
            </a:r>
            <a:r>
              <a:rPr lang="fr-FR" b="1" dirty="0" smtClean="0"/>
              <a:t> et 2</a:t>
            </a:r>
            <a:r>
              <a:rPr lang="fr-FR" b="1" baseline="30000" dirty="0" smtClean="0"/>
              <a:t>ème</a:t>
            </a:r>
            <a:r>
              <a:rPr lang="fr-FR" b="1" dirty="0" smtClean="0"/>
              <a:t> tiers du tunnel : raccourcissent le délai d’intervention </a:t>
            </a:r>
            <a:endParaRPr lang="fr-FR" b="1" dirty="0"/>
          </a:p>
        </p:txBody>
      </p:sp>
      <p:pic>
        <p:nvPicPr>
          <p:cNvPr id="31" name="Image 30"/>
          <p:cNvPicPr>
            <a:picLocks noChangeAspect="1"/>
          </p:cNvPicPr>
          <p:nvPr/>
        </p:nvPicPr>
        <p:blipFill rotWithShape="1">
          <a:blip r:embed="rId8" cstate="print">
            <a:extLst>
              <a:ext uri="{28A0092B-C50C-407E-A947-70E740481C1C}">
                <a14:useLocalDpi xmlns:a14="http://schemas.microsoft.com/office/drawing/2010/main" val="0"/>
              </a:ext>
            </a:extLst>
          </a:blip>
          <a:srcRect t="23795" b="16304"/>
          <a:stretch/>
        </p:blipFill>
        <p:spPr>
          <a:xfrm>
            <a:off x="7480408" y="3804331"/>
            <a:ext cx="829081" cy="316913"/>
          </a:xfrm>
          <a:prstGeom prst="rect">
            <a:avLst/>
          </a:prstGeom>
        </p:spPr>
      </p:pic>
      <p:pic>
        <p:nvPicPr>
          <p:cNvPr id="32" name="Image 31"/>
          <p:cNvPicPr>
            <a:picLocks noChangeAspect="1"/>
          </p:cNvPicPr>
          <p:nvPr/>
        </p:nvPicPr>
        <p:blipFill rotWithShape="1">
          <a:blip r:embed="rId8" cstate="print">
            <a:extLst>
              <a:ext uri="{28A0092B-C50C-407E-A947-70E740481C1C}">
                <a14:useLocalDpi xmlns:a14="http://schemas.microsoft.com/office/drawing/2010/main" val="0"/>
              </a:ext>
            </a:extLst>
          </a:blip>
          <a:srcRect t="23795" b="16304"/>
          <a:stretch/>
        </p:blipFill>
        <p:spPr>
          <a:xfrm>
            <a:off x="10517251" y="3490566"/>
            <a:ext cx="829081" cy="316913"/>
          </a:xfrm>
          <a:prstGeom prst="rect">
            <a:avLst/>
          </a:prstGeom>
        </p:spPr>
      </p:pic>
      <p:pic>
        <p:nvPicPr>
          <p:cNvPr id="33" name="Image 32"/>
          <p:cNvPicPr>
            <a:picLocks noChangeAspect="1"/>
          </p:cNvPicPr>
          <p:nvPr/>
        </p:nvPicPr>
        <p:blipFill rotWithShape="1">
          <a:blip r:embed="rId9" cstate="print">
            <a:extLst>
              <a:ext uri="{28A0092B-C50C-407E-A947-70E740481C1C}">
                <a14:useLocalDpi xmlns:a14="http://schemas.microsoft.com/office/drawing/2010/main" val="0"/>
              </a:ext>
            </a:extLst>
          </a:blip>
          <a:srcRect t="23795" b="16304"/>
          <a:stretch/>
        </p:blipFill>
        <p:spPr>
          <a:xfrm flipH="1">
            <a:off x="4079666" y="3784787"/>
            <a:ext cx="791879" cy="306330"/>
          </a:xfrm>
          <a:prstGeom prst="rect">
            <a:avLst/>
          </a:prstGeom>
        </p:spPr>
      </p:pic>
      <p:pic>
        <p:nvPicPr>
          <p:cNvPr id="34" name="Image 33"/>
          <p:cNvPicPr>
            <a:picLocks noChangeAspect="1"/>
          </p:cNvPicPr>
          <p:nvPr/>
        </p:nvPicPr>
        <p:blipFill rotWithShape="1">
          <a:blip r:embed="rId9" cstate="print">
            <a:extLst>
              <a:ext uri="{28A0092B-C50C-407E-A947-70E740481C1C}">
                <a14:useLocalDpi xmlns:a14="http://schemas.microsoft.com/office/drawing/2010/main" val="0"/>
              </a:ext>
            </a:extLst>
          </a:blip>
          <a:srcRect t="23795" b="16304"/>
          <a:stretch/>
        </p:blipFill>
        <p:spPr>
          <a:xfrm flipH="1">
            <a:off x="1391236" y="3540081"/>
            <a:ext cx="791879" cy="306330"/>
          </a:xfrm>
          <a:prstGeom prst="rect">
            <a:avLst/>
          </a:prstGeom>
        </p:spPr>
      </p:pic>
      <p:sp>
        <p:nvSpPr>
          <p:cNvPr id="75" name="Rectangle 74"/>
          <p:cNvSpPr/>
          <p:nvPr/>
        </p:nvSpPr>
        <p:spPr>
          <a:xfrm>
            <a:off x="3212467" y="4349408"/>
            <a:ext cx="1384083" cy="21135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2100 m</a:t>
            </a:r>
            <a:endParaRPr lang="fr-FR" dirty="0"/>
          </a:p>
        </p:txBody>
      </p:sp>
      <p:sp>
        <p:nvSpPr>
          <p:cNvPr id="76" name="Rectangle 75"/>
          <p:cNvSpPr/>
          <p:nvPr/>
        </p:nvSpPr>
        <p:spPr>
          <a:xfrm>
            <a:off x="4797118" y="4354506"/>
            <a:ext cx="1384083" cy="21135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2100 m</a:t>
            </a:r>
            <a:endParaRPr lang="fr-FR" dirty="0"/>
          </a:p>
        </p:txBody>
      </p:sp>
      <p:sp>
        <p:nvSpPr>
          <p:cNvPr id="77" name="Rectangle 76"/>
          <p:cNvSpPr/>
          <p:nvPr/>
        </p:nvSpPr>
        <p:spPr>
          <a:xfrm>
            <a:off x="6502701" y="4362155"/>
            <a:ext cx="1384083" cy="21135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2100 m</a:t>
            </a:r>
            <a:endParaRPr lang="fr-FR" dirty="0"/>
          </a:p>
        </p:txBody>
      </p:sp>
      <p:sp>
        <p:nvSpPr>
          <p:cNvPr id="78" name="Rectangle 77"/>
          <p:cNvSpPr/>
          <p:nvPr/>
        </p:nvSpPr>
        <p:spPr>
          <a:xfrm>
            <a:off x="8038815" y="4349116"/>
            <a:ext cx="1384083" cy="21135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2100 m</a:t>
            </a:r>
            <a:endParaRPr lang="fr-FR" dirty="0"/>
          </a:p>
        </p:txBody>
      </p:sp>
      <p:sp>
        <p:nvSpPr>
          <p:cNvPr id="79" name="Rectangle 78"/>
          <p:cNvSpPr/>
          <p:nvPr/>
        </p:nvSpPr>
        <p:spPr>
          <a:xfrm>
            <a:off x="9612760" y="4345707"/>
            <a:ext cx="1384083" cy="21135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2100 m</a:t>
            </a:r>
            <a:endParaRPr lang="fr-FR" dirty="0"/>
          </a:p>
        </p:txBody>
      </p:sp>
      <p:cxnSp>
        <p:nvCxnSpPr>
          <p:cNvPr id="81" name="Connecteur droit avec flèche 80"/>
          <p:cNvCxnSpPr/>
          <p:nvPr/>
        </p:nvCxnSpPr>
        <p:spPr>
          <a:xfrm flipH="1" flipV="1">
            <a:off x="3243422" y="4152672"/>
            <a:ext cx="1328835" cy="5871"/>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83" name="Connecteur droit avec flèche 82"/>
          <p:cNvCxnSpPr/>
          <p:nvPr/>
        </p:nvCxnSpPr>
        <p:spPr>
          <a:xfrm flipV="1">
            <a:off x="4782055" y="4157424"/>
            <a:ext cx="1379580" cy="1119"/>
          </a:xfrm>
          <a:prstGeom prst="straightConnector1">
            <a:avLst/>
          </a:prstGeom>
          <a:ln>
            <a:solidFill>
              <a:schemeClr val="accent5">
                <a:lumMod val="75000"/>
              </a:schemeClr>
            </a:solidFill>
            <a:tailEnd type="arrow"/>
          </a:ln>
        </p:spPr>
        <p:style>
          <a:lnRef idx="3">
            <a:schemeClr val="accent2"/>
          </a:lnRef>
          <a:fillRef idx="0">
            <a:schemeClr val="accent2"/>
          </a:fillRef>
          <a:effectRef idx="2">
            <a:schemeClr val="accent2"/>
          </a:effectRef>
          <a:fontRef idx="minor">
            <a:schemeClr val="tx1"/>
          </a:fontRef>
        </p:style>
      </p:cxnSp>
      <p:cxnSp>
        <p:nvCxnSpPr>
          <p:cNvPr id="84" name="Connecteur droit avec flèche 83"/>
          <p:cNvCxnSpPr/>
          <p:nvPr/>
        </p:nvCxnSpPr>
        <p:spPr>
          <a:xfrm flipV="1">
            <a:off x="8059960" y="4171167"/>
            <a:ext cx="1379580" cy="1119"/>
          </a:xfrm>
          <a:prstGeom prst="straightConnector1">
            <a:avLst/>
          </a:prstGeom>
          <a:ln>
            <a:solidFill>
              <a:schemeClr val="accent5">
                <a:lumMod val="75000"/>
              </a:schemeClr>
            </a:solidFill>
            <a:tailEnd type="arrow"/>
          </a:ln>
        </p:spPr>
        <p:style>
          <a:lnRef idx="3">
            <a:schemeClr val="accent2"/>
          </a:lnRef>
          <a:fillRef idx="0">
            <a:schemeClr val="accent2"/>
          </a:fillRef>
          <a:effectRef idx="2">
            <a:schemeClr val="accent2"/>
          </a:effectRef>
          <a:fontRef idx="minor">
            <a:schemeClr val="tx1"/>
          </a:fontRef>
        </p:style>
      </p:cxnSp>
      <p:cxnSp>
        <p:nvCxnSpPr>
          <p:cNvPr id="85" name="Connecteur droit avec flèche 84"/>
          <p:cNvCxnSpPr/>
          <p:nvPr/>
        </p:nvCxnSpPr>
        <p:spPr>
          <a:xfrm flipH="1" flipV="1">
            <a:off x="6538488" y="4156704"/>
            <a:ext cx="1328835" cy="5871"/>
          </a:xfrm>
          <a:prstGeom prst="straightConnector1">
            <a:avLst/>
          </a:prstGeom>
          <a:ln>
            <a:solidFill>
              <a:schemeClr val="accent5">
                <a:lumMod val="75000"/>
              </a:schemeClr>
            </a:solidFill>
            <a:tailEnd type="arrow"/>
          </a:ln>
        </p:spPr>
        <p:style>
          <a:lnRef idx="3">
            <a:schemeClr val="accent2"/>
          </a:lnRef>
          <a:fillRef idx="0">
            <a:schemeClr val="accent2"/>
          </a:fillRef>
          <a:effectRef idx="2">
            <a:schemeClr val="accent2"/>
          </a:effectRef>
          <a:fontRef idx="minor">
            <a:schemeClr val="tx1"/>
          </a:fontRef>
        </p:style>
      </p:cxnSp>
      <p:cxnSp>
        <p:nvCxnSpPr>
          <p:cNvPr id="86" name="Connecteur droit avec flèche 85"/>
          <p:cNvCxnSpPr/>
          <p:nvPr/>
        </p:nvCxnSpPr>
        <p:spPr>
          <a:xfrm flipH="1" flipV="1">
            <a:off x="9630338" y="4179606"/>
            <a:ext cx="1328835" cy="5871"/>
          </a:xfrm>
          <a:prstGeom prst="straightConnector1">
            <a:avLst/>
          </a:prstGeom>
          <a:ln>
            <a:solidFill>
              <a:schemeClr val="accent5">
                <a:lumMod val="75000"/>
              </a:schemeClr>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70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6"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9"/>
                                        </p:tgtEl>
                                        <p:attrNameLst>
                                          <p:attrName>ppt_w</p:attrName>
                                        </p:attrNameLst>
                                      </p:cBhvr>
                                      <p:tavLst>
                                        <p:tav tm="0">
                                          <p:val>
                                            <p:strVal val="ppt_w"/>
                                          </p:val>
                                        </p:tav>
                                        <p:tav tm="100000">
                                          <p:val>
                                            <p:fltVal val="0"/>
                                          </p:val>
                                        </p:tav>
                                      </p:tavLst>
                                    </p:anim>
                                    <p:anim calcmode="lin" valueType="num">
                                      <p:cBhvr>
                                        <p:cTn id="25" dur="500"/>
                                        <p:tgtEl>
                                          <p:spTgt spid="9"/>
                                        </p:tgtEl>
                                        <p:attrNameLst>
                                          <p:attrName>ppt_h</p:attrName>
                                        </p:attrNameLst>
                                      </p:cBhvr>
                                      <p:tavLst>
                                        <p:tav tm="0">
                                          <p:val>
                                            <p:strVal val="ppt_h"/>
                                          </p:val>
                                        </p:tav>
                                        <p:tav tm="100000">
                                          <p:val>
                                            <p:fltVal val="0"/>
                                          </p:val>
                                        </p:tav>
                                      </p:tavLst>
                                    </p:anim>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5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1000"/>
                                        <p:tgtEl>
                                          <p:spTgt spid="12"/>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par>
                                <p:cTn id="53" presetID="53" presetClass="entr" presetSubtype="16"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21" presetClass="entr" presetSubtype="1"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heel(1)">
                                      <p:cBhvr>
                                        <p:cTn id="73" dur="1000"/>
                                        <p:tgtEl>
                                          <p:spTgt spid="13"/>
                                        </p:tgtEl>
                                      </p:cBhvr>
                                    </p:animEffect>
                                  </p:childTnLst>
                                </p:cTn>
                              </p:par>
                              <p:par>
                                <p:cTn id="74" presetID="21" presetClass="entr" presetSubtype="1"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heel(1)">
                                      <p:cBhvr>
                                        <p:cTn id="76" dur="1000"/>
                                        <p:tgtEl>
                                          <p:spTgt spid="14"/>
                                        </p:tgtEl>
                                      </p:cBhvr>
                                    </p:animEffect>
                                  </p:childTnLst>
                                </p:cTn>
                              </p:par>
                            </p:childTnLst>
                          </p:cTn>
                        </p:par>
                        <p:par>
                          <p:cTn id="77" fill="hold">
                            <p:stCondLst>
                              <p:cond delay="1750"/>
                            </p:stCondLst>
                            <p:childTnLst>
                              <p:par>
                                <p:cTn id="78" presetID="14" presetClass="entr" presetSubtype="10"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randombar(horizontal)">
                                      <p:cBhvr>
                                        <p:cTn id="80" dur="500"/>
                                        <p:tgtEl>
                                          <p:spTgt spid="29"/>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randombar(horizontal)">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15"/>
                                        </p:tgtEl>
                                        <p:attrNameLst>
                                          <p:attrName>ppt_w</p:attrName>
                                        </p:attrNameLst>
                                      </p:cBhvr>
                                      <p:tavLst>
                                        <p:tav tm="0">
                                          <p:val>
                                            <p:strVal val="ppt_w"/>
                                          </p:val>
                                        </p:tav>
                                        <p:tav tm="100000">
                                          <p:val>
                                            <p:fltVal val="0"/>
                                          </p:val>
                                        </p:tav>
                                      </p:tavLst>
                                    </p:anim>
                                    <p:anim calcmode="lin" valueType="num">
                                      <p:cBhvr>
                                        <p:cTn id="88" dur="500"/>
                                        <p:tgtEl>
                                          <p:spTgt spid="15"/>
                                        </p:tgtEl>
                                        <p:attrNameLst>
                                          <p:attrName>ppt_h</p:attrName>
                                        </p:attrNameLst>
                                      </p:cBhvr>
                                      <p:tavLst>
                                        <p:tav tm="0">
                                          <p:val>
                                            <p:strVal val="ppt_h"/>
                                          </p:val>
                                        </p:tav>
                                        <p:tav tm="100000">
                                          <p:val>
                                            <p:fltVal val="0"/>
                                          </p:val>
                                        </p:tav>
                                      </p:tavLst>
                                    </p:anim>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53" presetClass="exit" presetSubtype="32" fill="hold" grpId="1" nodeType="withEffect">
                                  <p:stCondLst>
                                    <p:cond delay="0"/>
                                  </p:stCondLst>
                                  <p:childTnLst>
                                    <p:anim calcmode="lin" valueType="num">
                                      <p:cBhvr>
                                        <p:cTn id="92" dur="500"/>
                                        <p:tgtEl>
                                          <p:spTgt spid="16"/>
                                        </p:tgtEl>
                                        <p:attrNameLst>
                                          <p:attrName>ppt_w</p:attrName>
                                        </p:attrNameLst>
                                      </p:cBhvr>
                                      <p:tavLst>
                                        <p:tav tm="0">
                                          <p:val>
                                            <p:strVal val="ppt_w"/>
                                          </p:val>
                                        </p:tav>
                                        <p:tav tm="100000">
                                          <p:val>
                                            <p:fltVal val="0"/>
                                          </p:val>
                                        </p:tav>
                                      </p:tavLst>
                                    </p:anim>
                                    <p:anim calcmode="lin" valueType="num">
                                      <p:cBhvr>
                                        <p:cTn id="93" dur="500"/>
                                        <p:tgtEl>
                                          <p:spTgt spid="16"/>
                                        </p:tgtEl>
                                        <p:attrNameLst>
                                          <p:attrName>ppt_h</p:attrName>
                                        </p:attrNameLst>
                                      </p:cBhvr>
                                      <p:tavLst>
                                        <p:tav tm="0">
                                          <p:val>
                                            <p:strVal val="ppt_h"/>
                                          </p:val>
                                        </p:tav>
                                        <p:tav tm="100000">
                                          <p:val>
                                            <p:fltVal val="0"/>
                                          </p:val>
                                        </p:tav>
                                      </p:tavLst>
                                    </p:anim>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53" presetClass="entr" presetSubtype="16"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500" fill="hold"/>
                                        <p:tgtEl>
                                          <p:spTgt spid="31"/>
                                        </p:tgtEl>
                                        <p:attrNameLst>
                                          <p:attrName>ppt_w</p:attrName>
                                        </p:attrNameLst>
                                      </p:cBhvr>
                                      <p:tavLst>
                                        <p:tav tm="0">
                                          <p:val>
                                            <p:fltVal val="0"/>
                                          </p:val>
                                        </p:tav>
                                        <p:tav tm="100000">
                                          <p:val>
                                            <p:strVal val="#ppt_w"/>
                                          </p:val>
                                        </p:tav>
                                      </p:tavLst>
                                    </p:anim>
                                    <p:anim calcmode="lin" valueType="num">
                                      <p:cBhvr>
                                        <p:cTn id="99" dur="500" fill="hold"/>
                                        <p:tgtEl>
                                          <p:spTgt spid="31"/>
                                        </p:tgtEl>
                                        <p:attrNameLst>
                                          <p:attrName>ppt_h</p:attrName>
                                        </p:attrNameLst>
                                      </p:cBhvr>
                                      <p:tavLst>
                                        <p:tav tm="0">
                                          <p:val>
                                            <p:fltVal val="0"/>
                                          </p:val>
                                        </p:tav>
                                        <p:tav tm="100000">
                                          <p:val>
                                            <p:strVal val="#ppt_h"/>
                                          </p:val>
                                        </p:tav>
                                      </p:tavLst>
                                    </p:anim>
                                    <p:animEffect transition="in" filter="fade">
                                      <p:cBhvr>
                                        <p:cTn id="100" dur="500"/>
                                        <p:tgtEl>
                                          <p:spTgt spid="31"/>
                                        </p:tgtEl>
                                      </p:cBhvr>
                                    </p:animEffect>
                                  </p:childTnLst>
                                </p:cTn>
                              </p:par>
                              <p:par>
                                <p:cTn id="101" presetID="53" presetClass="entr" presetSubtype="16"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fltVal val="0"/>
                                          </p:val>
                                        </p:tav>
                                        <p:tav tm="100000">
                                          <p:val>
                                            <p:strVal val="#ppt_w"/>
                                          </p:val>
                                        </p:tav>
                                      </p:tavLst>
                                    </p:anim>
                                    <p:anim calcmode="lin" valueType="num">
                                      <p:cBhvr>
                                        <p:cTn id="104" dur="500" fill="hold"/>
                                        <p:tgtEl>
                                          <p:spTgt spid="33"/>
                                        </p:tgtEl>
                                        <p:attrNameLst>
                                          <p:attrName>ppt_h</p:attrName>
                                        </p:attrNameLst>
                                      </p:cBhvr>
                                      <p:tavLst>
                                        <p:tav tm="0">
                                          <p:val>
                                            <p:fltVal val="0"/>
                                          </p:val>
                                        </p:tav>
                                        <p:tav tm="100000">
                                          <p:val>
                                            <p:strVal val="#ppt_h"/>
                                          </p:val>
                                        </p:tav>
                                      </p:tavLst>
                                    </p:anim>
                                    <p:animEffect transition="in" filter="fade">
                                      <p:cBhvr>
                                        <p:cTn id="105" dur="500"/>
                                        <p:tgtEl>
                                          <p:spTgt spid="33"/>
                                        </p:tgtEl>
                                      </p:cBhvr>
                                    </p:animEffect>
                                  </p:childTnLst>
                                </p:cTn>
                              </p:par>
                              <p:par>
                                <p:cTn id="106" presetID="9" presetClass="emph" presetSubtype="0" grpId="1" nodeType="withEffect">
                                  <p:stCondLst>
                                    <p:cond delay="0"/>
                                  </p:stCondLst>
                                  <p:childTnLst>
                                    <p:set>
                                      <p:cBhvr rctx="PPT">
                                        <p:cTn id="107" dur="indefinite"/>
                                        <p:tgtEl>
                                          <p:spTgt spid="30"/>
                                        </p:tgtEl>
                                        <p:attrNameLst>
                                          <p:attrName>style.opacity</p:attrName>
                                        </p:attrNameLst>
                                      </p:cBhvr>
                                      <p:to>
                                        <p:strVal val="0.5"/>
                                      </p:to>
                                    </p:set>
                                    <p:animEffect filter="image" prLst="opacity: 0.5">
                                      <p:cBhvr rctx="IE">
                                        <p:cTn id="108" dur="indefinite"/>
                                        <p:tgtEl>
                                          <p:spTgt spid="30"/>
                                        </p:tgtEl>
                                      </p:cBhvr>
                                    </p:animEffect>
                                  </p:childTnLst>
                                </p:cTn>
                              </p:par>
                              <p:par>
                                <p:cTn id="109" presetID="9" presetClass="emph" presetSubtype="0" nodeType="withEffect">
                                  <p:stCondLst>
                                    <p:cond delay="0"/>
                                  </p:stCondLst>
                                  <p:childTnLst>
                                    <p:set>
                                      <p:cBhvr rctx="PPT">
                                        <p:cTn id="110" dur="indefinite"/>
                                        <p:tgtEl>
                                          <p:spTgt spid="29"/>
                                        </p:tgtEl>
                                        <p:attrNameLst>
                                          <p:attrName>style.opacity</p:attrName>
                                        </p:attrNameLst>
                                      </p:cBhvr>
                                      <p:to>
                                        <p:strVal val="0.5"/>
                                      </p:to>
                                    </p:set>
                                    <p:animEffect filter="image" prLst="opacity: 0.5">
                                      <p:cBhvr rctx="IE">
                                        <p:cTn id="111" dur="indefinite"/>
                                        <p:tgtEl>
                                          <p:spTgt spid="29"/>
                                        </p:tgtEl>
                                      </p:cBhvr>
                                    </p:animEffect>
                                  </p:childTnLst>
                                </p:cTn>
                              </p:par>
                              <p:par>
                                <p:cTn id="112" presetID="22" presetClass="entr" presetSubtype="8" fill="hold"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wipe(left)">
                                      <p:cBhvr>
                                        <p:cTn id="114" dur="500"/>
                                        <p:tgtEl>
                                          <p:spTgt spid="17"/>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wipe(left)">
                                      <p:cBhvr>
                                        <p:cTn id="117" dur="500"/>
                                        <p:tgtEl>
                                          <p:spTgt spid="23"/>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left)">
                                      <p:cBhvr>
                                        <p:cTn id="120" dur="500"/>
                                        <p:tgtEl>
                                          <p:spTgt spid="75"/>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Effect transition="in" filter="wipe(left)">
                                      <p:cBhvr>
                                        <p:cTn id="123" dur="500"/>
                                        <p:tgtEl>
                                          <p:spTgt spid="76"/>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77"/>
                                        </p:tgtEl>
                                        <p:attrNameLst>
                                          <p:attrName>style.visibility</p:attrName>
                                        </p:attrNameLst>
                                      </p:cBhvr>
                                      <p:to>
                                        <p:strVal val="visible"/>
                                      </p:to>
                                    </p:set>
                                    <p:animEffect transition="in" filter="wipe(left)">
                                      <p:cBhvr>
                                        <p:cTn id="126" dur="500"/>
                                        <p:tgtEl>
                                          <p:spTgt spid="77"/>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78"/>
                                        </p:tgtEl>
                                        <p:attrNameLst>
                                          <p:attrName>style.visibility</p:attrName>
                                        </p:attrNameLst>
                                      </p:cBhvr>
                                      <p:to>
                                        <p:strVal val="visible"/>
                                      </p:to>
                                    </p:set>
                                    <p:animEffect transition="in" filter="wipe(left)">
                                      <p:cBhvr>
                                        <p:cTn id="129" dur="500"/>
                                        <p:tgtEl>
                                          <p:spTgt spid="78"/>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wipe(left)">
                                      <p:cBhvr>
                                        <p:cTn id="132" dur="500"/>
                                        <p:tgtEl>
                                          <p:spTgt spid="79"/>
                                        </p:tgtEl>
                                      </p:cBhvr>
                                    </p:animEffect>
                                  </p:childTnLst>
                                </p:cTn>
                              </p:par>
                              <p:par>
                                <p:cTn id="133" presetID="22" presetClass="entr" presetSubtype="8" fill="hold" nodeType="withEffect">
                                  <p:stCondLst>
                                    <p:cond delay="0"/>
                                  </p:stCondLst>
                                  <p:childTnLst>
                                    <p:set>
                                      <p:cBhvr>
                                        <p:cTn id="134" dur="1" fill="hold">
                                          <p:stCondLst>
                                            <p:cond delay="0"/>
                                          </p:stCondLst>
                                        </p:cTn>
                                        <p:tgtEl>
                                          <p:spTgt spid="81"/>
                                        </p:tgtEl>
                                        <p:attrNameLst>
                                          <p:attrName>style.visibility</p:attrName>
                                        </p:attrNameLst>
                                      </p:cBhvr>
                                      <p:to>
                                        <p:strVal val="visible"/>
                                      </p:to>
                                    </p:set>
                                    <p:animEffect transition="in" filter="wipe(left)">
                                      <p:cBhvr>
                                        <p:cTn id="135" dur="500"/>
                                        <p:tgtEl>
                                          <p:spTgt spid="81"/>
                                        </p:tgtEl>
                                      </p:cBhvr>
                                    </p:animEffect>
                                  </p:childTnLst>
                                </p:cTn>
                              </p:par>
                              <p:par>
                                <p:cTn id="136" presetID="22" presetClass="entr" presetSubtype="8" fill="hold" nodeType="withEffect">
                                  <p:stCondLst>
                                    <p:cond delay="0"/>
                                  </p:stCondLst>
                                  <p:childTnLst>
                                    <p:set>
                                      <p:cBhvr>
                                        <p:cTn id="137" dur="1" fill="hold">
                                          <p:stCondLst>
                                            <p:cond delay="0"/>
                                          </p:stCondLst>
                                        </p:cTn>
                                        <p:tgtEl>
                                          <p:spTgt spid="83"/>
                                        </p:tgtEl>
                                        <p:attrNameLst>
                                          <p:attrName>style.visibility</p:attrName>
                                        </p:attrNameLst>
                                      </p:cBhvr>
                                      <p:to>
                                        <p:strVal val="visible"/>
                                      </p:to>
                                    </p:set>
                                    <p:animEffect transition="in" filter="wipe(left)">
                                      <p:cBhvr>
                                        <p:cTn id="138" dur="500"/>
                                        <p:tgtEl>
                                          <p:spTgt spid="83"/>
                                        </p:tgtEl>
                                      </p:cBhvr>
                                    </p:animEffect>
                                  </p:childTnLst>
                                </p:cTn>
                              </p:par>
                              <p:par>
                                <p:cTn id="139" presetID="22" presetClass="entr" presetSubtype="8" fill="hold" nodeType="withEffect">
                                  <p:stCondLst>
                                    <p:cond delay="0"/>
                                  </p:stCondLst>
                                  <p:childTnLst>
                                    <p:set>
                                      <p:cBhvr>
                                        <p:cTn id="140" dur="1" fill="hold">
                                          <p:stCondLst>
                                            <p:cond delay="0"/>
                                          </p:stCondLst>
                                        </p:cTn>
                                        <p:tgtEl>
                                          <p:spTgt spid="84"/>
                                        </p:tgtEl>
                                        <p:attrNameLst>
                                          <p:attrName>style.visibility</p:attrName>
                                        </p:attrNameLst>
                                      </p:cBhvr>
                                      <p:to>
                                        <p:strVal val="visible"/>
                                      </p:to>
                                    </p:set>
                                    <p:animEffect transition="in" filter="wipe(left)">
                                      <p:cBhvr>
                                        <p:cTn id="141" dur="500"/>
                                        <p:tgtEl>
                                          <p:spTgt spid="84"/>
                                        </p:tgtEl>
                                      </p:cBhvr>
                                    </p:animEffect>
                                  </p:childTnLst>
                                </p:cTn>
                              </p:par>
                              <p:par>
                                <p:cTn id="142" presetID="22" presetClass="entr" presetSubtype="8" fill="hold" nodeType="withEffect">
                                  <p:stCondLst>
                                    <p:cond delay="0"/>
                                  </p:stCondLst>
                                  <p:childTnLst>
                                    <p:set>
                                      <p:cBhvr>
                                        <p:cTn id="143" dur="1" fill="hold">
                                          <p:stCondLst>
                                            <p:cond delay="0"/>
                                          </p:stCondLst>
                                        </p:cTn>
                                        <p:tgtEl>
                                          <p:spTgt spid="85"/>
                                        </p:tgtEl>
                                        <p:attrNameLst>
                                          <p:attrName>style.visibility</p:attrName>
                                        </p:attrNameLst>
                                      </p:cBhvr>
                                      <p:to>
                                        <p:strVal val="visible"/>
                                      </p:to>
                                    </p:set>
                                    <p:animEffect transition="in" filter="wipe(left)">
                                      <p:cBhvr>
                                        <p:cTn id="144" dur="500"/>
                                        <p:tgtEl>
                                          <p:spTgt spid="85"/>
                                        </p:tgtEl>
                                      </p:cBhvr>
                                    </p:animEffect>
                                  </p:childTnLst>
                                </p:cTn>
                              </p:par>
                              <p:par>
                                <p:cTn id="145" presetID="22" presetClass="entr" presetSubtype="8" fill="hold" nodeType="withEffect">
                                  <p:stCondLst>
                                    <p:cond delay="0"/>
                                  </p:stCondLst>
                                  <p:childTnLst>
                                    <p:set>
                                      <p:cBhvr>
                                        <p:cTn id="146" dur="1" fill="hold">
                                          <p:stCondLst>
                                            <p:cond delay="0"/>
                                          </p:stCondLst>
                                        </p:cTn>
                                        <p:tgtEl>
                                          <p:spTgt spid="86"/>
                                        </p:tgtEl>
                                        <p:attrNameLst>
                                          <p:attrName>style.visibility</p:attrName>
                                        </p:attrNameLst>
                                      </p:cBhvr>
                                      <p:to>
                                        <p:strVal val="visible"/>
                                      </p:to>
                                    </p:set>
                                    <p:animEffect transition="in" filter="wipe(left)">
                                      <p:cBhvr>
                                        <p:cTn id="14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15" grpId="0" animBg="1"/>
      <p:bldP spid="15" grpId="1" animBg="1"/>
      <p:bldP spid="16" grpId="0" animBg="1"/>
      <p:bldP spid="16" grpId="1" animBg="1"/>
      <p:bldP spid="23" grpId="0" animBg="1"/>
      <p:bldP spid="30" grpId="0" animBg="1"/>
      <p:bldP spid="30" grpId="1" animBg="1"/>
      <p:bldP spid="75" grpId="0" animBg="1"/>
      <p:bldP spid="76" grpId="0" animBg="1"/>
      <p:bldP spid="77" grpId="0" animBg="1"/>
      <p:bldP spid="78" grpId="0" animBg="1"/>
      <p:bldP spid="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Stratégie d’intervention</a:t>
            </a:r>
            <a:br>
              <a:rPr lang="fr-FR" dirty="0" smtClean="0"/>
            </a:br>
            <a:r>
              <a:rPr lang="fr-FR" dirty="0" smtClean="0"/>
              <a:t>Services publics</a:t>
            </a:r>
            <a:endParaRPr lang="fr-FR" dirty="0"/>
          </a:p>
        </p:txBody>
      </p:sp>
      <p:sp>
        <p:nvSpPr>
          <p:cNvPr id="3" name="Espace réservé du contenu 2"/>
          <p:cNvSpPr>
            <a:spLocks noGrp="1"/>
          </p:cNvSpPr>
          <p:nvPr>
            <p:ph idx="1"/>
          </p:nvPr>
        </p:nvSpPr>
        <p:spPr/>
        <p:txBody>
          <a:bodyPr/>
          <a:lstStyle/>
          <a:p>
            <a:pPr algn="just"/>
            <a:r>
              <a:rPr lang="fr-FR" dirty="0" smtClean="0"/>
              <a:t>- engagement à priori dans l’ouvrage du premier engin incendie en soutien des équipes de l’exploitant</a:t>
            </a:r>
          </a:p>
          <a:p>
            <a:pPr algn="just"/>
            <a:r>
              <a:rPr lang="fr-FR" dirty="0" smtClean="0"/>
              <a:t>- en parallèle : prise en compte de la situation par le premier cadre du SDIS au contact du DOI </a:t>
            </a:r>
            <a:r>
              <a:rPr lang="fr-FR" dirty="0" smtClean="0">
                <a:sym typeface="Wingdings" panose="05000000000000000000" pitchFamily="2" charset="2"/>
              </a:rPr>
              <a:t> dès que possible :</a:t>
            </a:r>
          </a:p>
          <a:p>
            <a:pPr algn="just"/>
            <a:r>
              <a:rPr lang="fr-FR" dirty="0" smtClean="0">
                <a:sym typeface="Wingdings" panose="05000000000000000000" pitchFamily="2" charset="2"/>
              </a:rPr>
              <a:t>* confirmer ou infirmer la demande de déclenchement formelle du PSB au CODIS</a:t>
            </a:r>
          </a:p>
          <a:p>
            <a:pPr algn="just"/>
            <a:r>
              <a:rPr lang="fr-FR" dirty="0" smtClean="0">
                <a:sym typeface="Wingdings" panose="05000000000000000000" pitchFamily="2" charset="2"/>
              </a:rPr>
              <a:t>* confirmer ou non la montée en puissance des moyens</a:t>
            </a:r>
          </a:p>
          <a:p>
            <a:pPr algn="just"/>
            <a:r>
              <a:rPr lang="fr-FR" dirty="0" smtClean="0">
                <a:sym typeface="Wingdings" panose="05000000000000000000" pitchFamily="2" charset="2"/>
              </a:rPr>
              <a:t>- deuxième temps : conduite de l’opération de secours</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dirty="0" smtClean="0"/>
              <a:t>GTFE à Modane</a:t>
            </a:r>
          </a:p>
          <a:p>
            <a:r>
              <a:rPr lang="fr-FR" dirty="0"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479968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Stratégie en unidirectionnel</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13</a:t>
            </a:fld>
            <a:endParaRPr lang="en-US" dirty="0"/>
          </a:p>
        </p:txBody>
      </p:sp>
      <p:sp>
        <p:nvSpPr>
          <p:cNvPr id="7" name="Rectangle 6"/>
          <p:cNvSpPr/>
          <p:nvPr/>
        </p:nvSpPr>
        <p:spPr>
          <a:xfrm>
            <a:off x="1405054" y="2563959"/>
            <a:ext cx="8394583"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Tube G2</a:t>
            </a:r>
            <a:endParaRPr lang="fr-FR" dirty="0"/>
          </a:p>
        </p:txBody>
      </p:sp>
      <p:sp>
        <p:nvSpPr>
          <p:cNvPr id="8" name="Rectangle 7"/>
          <p:cNvSpPr/>
          <p:nvPr/>
        </p:nvSpPr>
        <p:spPr>
          <a:xfrm>
            <a:off x="1405054" y="4652191"/>
            <a:ext cx="8394583"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Tube G1</a:t>
            </a:r>
            <a:endParaRPr lang="fr-FR" dirty="0"/>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t="23795" b="16304"/>
          <a:stretch/>
        </p:blipFill>
        <p:spPr>
          <a:xfrm>
            <a:off x="10915620" y="2722899"/>
            <a:ext cx="810634" cy="428972"/>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t="23795" b="16304"/>
          <a:stretch/>
        </p:blipFill>
        <p:spPr>
          <a:xfrm flipH="1">
            <a:off x="513335" y="4804907"/>
            <a:ext cx="774259" cy="414647"/>
          </a:xfrm>
          <a:prstGeom prst="rect">
            <a:avLst/>
          </a:prstGeom>
        </p:spPr>
      </p:pic>
      <p:sp>
        <p:nvSpPr>
          <p:cNvPr id="11" name="Rectangle 10"/>
          <p:cNvSpPr/>
          <p:nvPr/>
        </p:nvSpPr>
        <p:spPr>
          <a:xfrm>
            <a:off x="3569781" y="3284039"/>
            <a:ext cx="326040" cy="13681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4343657" y="3284039"/>
            <a:ext cx="326040" cy="13681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117533" y="3284039"/>
            <a:ext cx="326040" cy="13681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982469" y="3284039"/>
            <a:ext cx="326040" cy="13681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756345" y="3284039"/>
            <a:ext cx="326040" cy="13681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7530221" y="3284039"/>
            <a:ext cx="326040" cy="13681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p:nvPicPr>
        <p:blipFill>
          <a:blip r:embed="rId4"/>
          <a:stretch>
            <a:fillRect/>
          </a:stretch>
        </p:blipFill>
        <p:spPr>
          <a:xfrm>
            <a:off x="6948173" y="2687072"/>
            <a:ext cx="377367" cy="447675"/>
          </a:xfrm>
          <a:prstGeom prst="rect">
            <a:avLst/>
          </a:prstGeom>
        </p:spPr>
      </p:pic>
      <p:sp>
        <p:nvSpPr>
          <p:cNvPr id="18" name="Flèche à angle droit 17"/>
          <p:cNvSpPr/>
          <p:nvPr/>
        </p:nvSpPr>
        <p:spPr>
          <a:xfrm rot="16200000">
            <a:off x="6811425" y="3709420"/>
            <a:ext cx="1655024" cy="372213"/>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a:blip r:embed="rId5"/>
          <a:stretch>
            <a:fillRect/>
          </a:stretch>
        </p:blipFill>
        <p:spPr>
          <a:xfrm>
            <a:off x="10244037" y="2806757"/>
            <a:ext cx="542896" cy="261257"/>
          </a:xfrm>
          <a:prstGeom prst="rect">
            <a:avLst/>
          </a:prstGeom>
        </p:spPr>
      </p:pic>
      <p:sp>
        <p:nvSpPr>
          <p:cNvPr id="20" name="Ellipse 19"/>
          <p:cNvSpPr/>
          <p:nvPr/>
        </p:nvSpPr>
        <p:spPr>
          <a:xfrm>
            <a:off x="570140" y="5862918"/>
            <a:ext cx="2558542" cy="7888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 </a:t>
            </a:r>
            <a:r>
              <a:rPr lang="fr-FR" dirty="0" err="1" smtClean="0"/>
              <a:t>CdP</a:t>
            </a:r>
            <a:r>
              <a:rPr lang="fr-FR" dirty="0" smtClean="0"/>
              <a:t> + 2 PST</a:t>
            </a:r>
            <a:endParaRPr lang="fr-FR" dirty="0"/>
          </a:p>
        </p:txBody>
      </p:sp>
      <p:sp>
        <p:nvSpPr>
          <p:cNvPr id="21" name="Ellipse 20"/>
          <p:cNvSpPr/>
          <p:nvPr/>
        </p:nvSpPr>
        <p:spPr>
          <a:xfrm>
            <a:off x="9310728" y="5862918"/>
            <a:ext cx="2558542" cy="7888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 </a:t>
            </a:r>
            <a:r>
              <a:rPr lang="fr-FR" dirty="0" err="1" smtClean="0"/>
              <a:t>CdP</a:t>
            </a:r>
            <a:r>
              <a:rPr lang="fr-FR" dirty="0" smtClean="0"/>
              <a:t> + 3 PST</a:t>
            </a:r>
            <a:endParaRPr lang="fr-FR" dirty="0"/>
          </a:p>
        </p:txBody>
      </p:sp>
    </p:spTree>
    <p:extLst>
      <p:ext uri="{BB962C8B-B14F-4D97-AF65-F5344CB8AC3E}">
        <p14:creationId xmlns:p14="http://schemas.microsoft.com/office/powerpoint/2010/main" val="3521649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1.875E-6 2.96296E-6 L 0.54375 0.00023 " pathEditMode="relative" rAng="0" ptsTypes="AA">
                                      <p:cBhvr>
                                        <p:cTn id="22" dur="2000" fill="hold"/>
                                        <p:tgtEl>
                                          <p:spTgt spid="10"/>
                                        </p:tgtEl>
                                        <p:attrNameLst>
                                          <p:attrName>ppt_x</p:attrName>
                                          <p:attrName>ppt_y</p:attrName>
                                        </p:attrNameLst>
                                      </p:cBhvr>
                                      <p:rCtr x="27187" y="0"/>
                                    </p:animMotion>
                                  </p:childTnLst>
                                </p:cTn>
                              </p:par>
                              <p:par>
                                <p:cTn id="23" presetID="42" presetClass="path" presetSubtype="0" accel="50000" decel="50000" fill="hold" nodeType="withEffect">
                                  <p:stCondLst>
                                    <p:cond delay="0"/>
                                  </p:stCondLst>
                                  <p:childTnLst>
                                    <p:animMotion origin="layout" path="M 1.11022E-16 -7.40741E-7 L -0.23893 -0.00602 " pathEditMode="relative" rAng="0" ptsTypes="AA">
                                      <p:cBhvr>
                                        <p:cTn id="24" dur="2000" fill="hold"/>
                                        <p:tgtEl>
                                          <p:spTgt spid="19"/>
                                        </p:tgtEl>
                                        <p:attrNameLst>
                                          <p:attrName>ppt_x</p:attrName>
                                          <p:attrName>ppt_y</p:attrName>
                                        </p:attrNameLst>
                                      </p:cBhvr>
                                      <p:rCtr x="-11953" y="-301"/>
                                    </p:animMotion>
                                  </p:childTnLst>
                                </p:cTn>
                              </p:par>
                              <p:par>
                                <p:cTn id="25" presetID="35" presetClass="path" presetSubtype="0" accel="50000" decel="50000" fill="hold" nodeType="withEffect">
                                  <p:stCondLst>
                                    <p:cond delay="0"/>
                                  </p:stCondLst>
                                  <p:childTnLst>
                                    <p:animMotion origin="layout" path="M -0.04115 -7.40741E-7 L -0.23451 -0.00231 " pathEditMode="relative" rAng="0" ptsTypes="AA">
                                      <p:cBhvr>
                                        <p:cTn id="26" dur="2000" fill="hold"/>
                                        <p:tgtEl>
                                          <p:spTgt spid="9"/>
                                        </p:tgtEl>
                                        <p:attrNameLst>
                                          <p:attrName>ppt_x</p:attrName>
                                          <p:attrName>ppt_y</p:attrName>
                                        </p:attrNameLst>
                                      </p:cBhvr>
                                      <p:rCtr x="-9674" y="-116"/>
                                    </p:animMotion>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6956189" y="3011670"/>
            <a:ext cx="2139645" cy="3250337"/>
          </a:xfrm>
          <a:prstGeom prst="rect">
            <a:avLst/>
          </a:prstGeom>
        </p:spPr>
      </p:pic>
      <p:sp>
        <p:nvSpPr>
          <p:cNvPr id="2" name="Titre 1"/>
          <p:cNvSpPr>
            <a:spLocks noGrp="1"/>
          </p:cNvSpPr>
          <p:nvPr>
            <p:ph type="title"/>
          </p:nvPr>
        </p:nvSpPr>
        <p:spPr/>
        <p:txBody>
          <a:bodyPr/>
          <a:lstStyle/>
          <a:p>
            <a:r>
              <a:rPr lang="fr-FR" dirty="0" smtClean="0"/>
              <a:t>Interactions particulières</a:t>
            </a:r>
            <a:endParaRPr lang="fr-FR" dirty="0"/>
          </a:p>
        </p:txBody>
      </p:sp>
      <p:sp>
        <p:nvSpPr>
          <p:cNvPr id="3" name="Espace réservé du contenu 2"/>
          <p:cNvSpPr>
            <a:spLocks noGrp="1"/>
          </p:cNvSpPr>
          <p:nvPr>
            <p:ph idx="1"/>
          </p:nvPr>
        </p:nvSpPr>
        <p:spPr>
          <a:xfrm>
            <a:off x="2734354" y="2222287"/>
            <a:ext cx="8638931" cy="3636511"/>
          </a:xfrm>
        </p:spPr>
        <p:txBody>
          <a:bodyPr>
            <a:normAutofit/>
          </a:bodyPr>
          <a:lstStyle/>
          <a:p>
            <a:pPr marL="0" indent="0" algn="ctr">
              <a:buNone/>
            </a:pPr>
            <a:r>
              <a:rPr lang="fr-FR" sz="2000" dirty="0" smtClean="0"/>
              <a:t>Le </a:t>
            </a:r>
            <a:r>
              <a:rPr lang="fr-FR" dirty="0" smtClean="0"/>
              <a:t>centre </a:t>
            </a:r>
            <a:r>
              <a:rPr lang="fr-FR" dirty="0"/>
              <a:t>de formation et d’entrainement aux techniques d’intervention en </a:t>
            </a:r>
            <a:r>
              <a:rPr lang="fr-FR" dirty="0" smtClean="0"/>
              <a:t>tunnel du GEF</a:t>
            </a:r>
          </a:p>
          <a:p>
            <a:pPr marL="0" indent="0" algn="ctr">
              <a:buNone/>
            </a:pPr>
            <a:endParaRPr lang="fr-FR" b="1" dirty="0" smtClean="0"/>
          </a:p>
          <a:p>
            <a:r>
              <a:rPr lang="fr-FR" dirty="0" smtClean="0"/>
              <a:t>Permet de former les équipiers du GEF aux spécificités de l’intervention en tunnel</a:t>
            </a:r>
          </a:p>
          <a:p>
            <a:r>
              <a:rPr lang="fr-FR" dirty="0" smtClean="0"/>
              <a:t>Dispose d’un simulateur incendie reproduisant une section de tunnel</a:t>
            </a:r>
          </a:p>
          <a:p>
            <a:r>
              <a:rPr lang="fr-FR" dirty="0" smtClean="0"/>
              <a:t>Le SDIS 73 est partenaire </a:t>
            </a:r>
          </a:p>
          <a:p>
            <a:pPr lvl="1"/>
            <a:r>
              <a:rPr lang="fr-FR" dirty="0" smtClean="0"/>
              <a:t>Il assure certaines prestations de formation (formation initiale des équipiers sous statut SFTRF du GEF)</a:t>
            </a:r>
          </a:p>
          <a:p>
            <a:pPr lvl="1"/>
            <a:r>
              <a:rPr lang="fr-FR" dirty="0" smtClean="0"/>
              <a:t>Les sapeurs-pompiers du SDIS suivent des formations au simulateur incendie</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dirty="0" smtClean="0"/>
              <a:t>GTFE à Modane</a:t>
            </a:r>
          </a:p>
          <a:p>
            <a:r>
              <a:rPr lang="fr-FR" dirty="0"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7" name="Image 6"/>
          <p:cNvPicPr>
            <a:picLocks noChangeAspect="1"/>
          </p:cNvPicPr>
          <p:nvPr/>
        </p:nvPicPr>
        <p:blipFill>
          <a:blip r:embed="rId3"/>
          <a:stretch>
            <a:fillRect/>
          </a:stretch>
        </p:blipFill>
        <p:spPr>
          <a:xfrm>
            <a:off x="269983" y="2222287"/>
            <a:ext cx="2047993" cy="1977115"/>
          </a:xfrm>
          <a:prstGeom prst="rect">
            <a:avLst/>
          </a:prstGeom>
        </p:spPr>
      </p:pic>
    </p:spTree>
    <p:extLst>
      <p:ext uri="{BB962C8B-B14F-4D97-AF65-F5344CB8AC3E}">
        <p14:creationId xmlns:p14="http://schemas.microsoft.com/office/powerpoint/2010/main" val="31372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3866609" y="4254340"/>
            <a:ext cx="5229225" cy="2508410"/>
          </a:xfrm>
          <a:prstGeom prst="rect">
            <a:avLst/>
          </a:prstGeom>
        </p:spPr>
      </p:pic>
      <p:sp>
        <p:nvSpPr>
          <p:cNvPr id="2" name="Titre 1"/>
          <p:cNvSpPr>
            <a:spLocks noGrp="1"/>
          </p:cNvSpPr>
          <p:nvPr>
            <p:ph type="title"/>
          </p:nvPr>
        </p:nvSpPr>
        <p:spPr/>
        <p:txBody>
          <a:bodyPr/>
          <a:lstStyle/>
          <a:p>
            <a:r>
              <a:rPr lang="fr-FR" dirty="0" smtClean="0"/>
              <a:t>Interactions particulières</a:t>
            </a:r>
            <a:endParaRPr lang="fr-FR" dirty="0"/>
          </a:p>
        </p:txBody>
      </p:sp>
      <p:sp>
        <p:nvSpPr>
          <p:cNvPr id="3" name="Espace réservé du contenu 2"/>
          <p:cNvSpPr>
            <a:spLocks noGrp="1"/>
          </p:cNvSpPr>
          <p:nvPr>
            <p:ph idx="1"/>
          </p:nvPr>
        </p:nvSpPr>
        <p:spPr/>
        <p:txBody>
          <a:bodyPr>
            <a:normAutofit fontScale="92500" lnSpcReduction="20000"/>
          </a:bodyPr>
          <a:lstStyle/>
          <a:p>
            <a:pPr marL="0" indent="0" algn="ctr">
              <a:buNone/>
            </a:pPr>
            <a:r>
              <a:rPr lang="fr-FR" sz="2200" b="1" dirty="0" smtClean="0"/>
              <a:t>L’intervention au tunnel d’ORELLE</a:t>
            </a:r>
          </a:p>
          <a:p>
            <a:pPr marL="0" indent="0" algn="ctr">
              <a:buNone/>
            </a:pPr>
            <a:endParaRPr lang="fr-FR" sz="2800" b="1" dirty="0" smtClean="0"/>
          </a:p>
          <a:p>
            <a:pPr algn="just"/>
            <a:r>
              <a:rPr lang="fr-FR" dirty="0" smtClean="0"/>
              <a:t>Le tunnel d’ORELLE sur l’A43 est bidirectionnel, long de 3600 m, et situé à environ 10 km de la plateforme française du tunnel du Fréjus.</a:t>
            </a:r>
          </a:p>
          <a:p>
            <a:pPr algn="just"/>
            <a:r>
              <a:rPr lang="fr-FR" dirty="0" smtClean="0"/>
              <a:t>Le SDIS 73, responsable de l’intervention dans ce tunnel, a organisé un partenariat avec le GEF pour l’intervention. En effet, du fait de sa proximité géographique, le service sécurité de la plateforme française du tunnel du Fréjus est susceptible d’arriver au tunnel d’ORELLE avant les équipes du SDIS.</a:t>
            </a:r>
          </a:p>
          <a:p>
            <a:pPr algn="just"/>
            <a:r>
              <a:rPr lang="fr-FR" dirty="0" smtClean="0"/>
              <a:t>En cas d’évènement au tunnel d’ORELLE, un équipage du GEF s’engage immédiatement pour attaquer l’incendie. </a:t>
            </a:r>
          </a:p>
          <a:p>
            <a:pPr algn="just"/>
            <a:r>
              <a:rPr lang="fr-FR" dirty="0" smtClean="0"/>
              <a:t>Le tunnel du Fréjus est temporairement fermé pour réorganiser sa défense avec le personnel restant.</a:t>
            </a:r>
          </a:p>
          <a:p>
            <a:endParaRPr lang="fr-FR" dirty="0" smtClean="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871968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Interactions particulières</a:t>
            </a:r>
            <a:endParaRPr lang="fr-FR" dirty="0"/>
          </a:p>
        </p:txBody>
      </p:sp>
      <p:sp>
        <p:nvSpPr>
          <p:cNvPr id="3" name="Espace réservé du contenu 2"/>
          <p:cNvSpPr>
            <a:spLocks noGrp="1"/>
          </p:cNvSpPr>
          <p:nvPr>
            <p:ph idx="1"/>
          </p:nvPr>
        </p:nvSpPr>
        <p:spPr>
          <a:xfrm>
            <a:off x="830198" y="2524676"/>
            <a:ext cx="7725795" cy="3636511"/>
          </a:xfrm>
        </p:spPr>
        <p:txBody>
          <a:bodyPr>
            <a:normAutofit fontScale="92500" lnSpcReduction="20000"/>
          </a:bodyPr>
          <a:lstStyle/>
          <a:p>
            <a:pPr marL="0" indent="0" algn="ctr">
              <a:buNone/>
            </a:pPr>
            <a:r>
              <a:rPr lang="fr-FR" sz="2200" b="1" dirty="0" smtClean="0"/>
              <a:t>L’intervention au tunnel d’ORELLE</a:t>
            </a:r>
          </a:p>
          <a:p>
            <a:pPr marL="0" indent="0" algn="ctr">
              <a:buNone/>
            </a:pPr>
            <a:r>
              <a:rPr lang="fr-FR" sz="2200" b="1" dirty="0" smtClean="0">
                <a:sym typeface="Wingdings" panose="05000000000000000000" pitchFamily="2" charset="2"/>
              </a:rPr>
              <a:t> Des moyens d’intervention « exploitant » à prendre en compte:</a:t>
            </a:r>
          </a:p>
          <a:p>
            <a:pPr marL="0" indent="0" algn="ctr">
              <a:buNone/>
            </a:pPr>
            <a:r>
              <a:rPr lang="fr-FR" sz="2200" b="1" i="1" dirty="0" smtClean="0">
                <a:sym typeface="Wingdings" panose="05000000000000000000" pitchFamily="2" charset="2"/>
              </a:rPr>
              <a:t>Qui communique avec qui ? Et comment ? (convention prêt/utilisation poste radio du service public)</a:t>
            </a:r>
            <a:endParaRPr lang="fr-FR" sz="2200" b="1" i="1" dirty="0"/>
          </a:p>
          <a:p>
            <a:pPr marL="0" indent="0" algn="ctr">
              <a:buNone/>
            </a:pPr>
            <a:r>
              <a:rPr lang="fr-FR" sz="2200" b="1" dirty="0" smtClean="0">
                <a:sym typeface="Wingdings" panose="05000000000000000000" pitchFamily="2" charset="2"/>
              </a:rPr>
              <a:t>  Un engagement des véhicules de secours à priori qui se retrouveront potentiellement dans les fumées (équipement particulier)</a:t>
            </a:r>
          </a:p>
          <a:p>
            <a:pPr marL="0" indent="0" algn="ctr">
              <a:buNone/>
            </a:pPr>
            <a:r>
              <a:rPr lang="fr-FR" sz="2200" b="1" dirty="0" smtClean="0">
                <a:sym typeface="Wingdings" panose="05000000000000000000" pitchFamily="2" charset="2"/>
              </a:rPr>
              <a:t>Au-delà de la mise à l’abri « primaire » (</a:t>
            </a:r>
            <a:r>
              <a:rPr lang="fr-FR" sz="2200" b="1" dirty="0" err="1" smtClean="0">
                <a:sym typeface="Wingdings" panose="05000000000000000000" pitchFamily="2" charset="2"/>
              </a:rPr>
              <a:t>auto-évacuation</a:t>
            </a:r>
            <a:r>
              <a:rPr lang="fr-FR" sz="2200" b="1" dirty="0" smtClean="0">
                <a:sym typeface="Wingdings" panose="05000000000000000000" pitchFamily="2" charset="2"/>
              </a:rPr>
              <a:t> ou aidée), la mise en sécurité définitive ou évacuation ne peut se faire qu’avec assistance</a:t>
            </a:r>
            <a:endParaRPr lang="fr-FR" sz="2200" b="1" dirty="0" smtClean="0"/>
          </a:p>
          <a:p>
            <a:pPr marL="0" indent="0" algn="ctr">
              <a:buNone/>
            </a:pPr>
            <a:endParaRPr lang="fr-FR" sz="2200" b="1" dirty="0"/>
          </a:p>
          <a:p>
            <a:pPr marL="0" indent="0" algn="ctr">
              <a:buNone/>
            </a:pPr>
            <a:endParaRPr lang="fr-FR" sz="2200" b="1" dirty="0" smtClean="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16</a:t>
            </a:fld>
            <a:endParaRPr lang="en-US" dirty="0"/>
          </a:p>
        </p:txBody>
      </p:sp>
      <p:grpSp>
        <p:nvGrpSpPr>
          <p:cNvPr id="14" name="Groupe 13"/>
          <p:cNvGrpSpPr/>
          <p:nvPr/>
        </p:nvGrpSpPr>
        <p:grpSpPr>
          <a:xfrm>
            <a:off x="8777831" y="1651468"/>
            <a:ext cx="2108106" cy="1991518"/>
            <a:chOff x="9242288" y="2086996"/>
            <a:chExt cx="2108106" cy="1991518"/>
          </a:xfrm>
        </p:grpSpPr>
        <p:sp>
          <p:nvSpPr>
            <p:cNvPr id="12" name="Rectangle 11"/>
            <p:cNvSpPr/>
            <p:nvPr/>
          </p:nvSpPr>
          <p:spPr>
            <a:xfrm>
              <a:off x="9242288" y="2086996"/>
              <a:ext cx="1874782" cy="19915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osange 7"/>
            <p:cNvSpPr/>
            <p:nvPr/>
          </p:nvSpPr>
          <p:spPr>
            <a:xfrm>
              <a:off x="9914115" y="2284690"/>
              <a:ext cx="522514" cy="622513"/>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osange 8"/>
            <p:cNvSpPr/>
            <p:nvPr/>
          </p:nvSpPr>
          <p:spPr>
            <a:xfrm>
              <a:off x="10270199" y="2590633"/>
              <a:ext cx="522514" cy="622513"/>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osange 9"/>
            <p:cNvSpPr/>
            <p:nvPr/>
          </p:nvSpPr>
          <p:spPr>
            <a:xfrm>
              <a:off x="9918422" y="3027364"/>
              <a:ext cx="522514" cy="622513"/>
            </a:xfrm>
            <a:prstGeom prst="diamo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osange 10"/>
            <p:cNvSpPr/>
            <p:nvPr/>
          </p:nvSpPr>
          <p:spPr>
            <a:xfrm>
              <a:off x="9566645" y="2624492"/>
              <a:ext cx="522514" cy="622513"/>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9259242" y="3707637"/>
              <a:ext cx="2091152" cy="369332"/>
            </a:xfrm>
            <a:prstGeom prst="rect">
              <a:avLst/>
            </a:prstGeom>
            <a:noFill/>
          </p:spPr>
          <p:txBody>
            <a:bodyPr wrap="square" rtlCol="0">
              <a:spAutoFit/>
            </a:bodyPr>
            <a:lstStyle/>
            <a:p>
              <a:r>
                <a:rPr lang="fr-FR" dirty="0" smtClean="0">
                  <a:solidFill>
                    <a:schemeClr val="bg1"/>
                  </a:solidFill>
                </a:rPr>
                <a:t>P5 L5 CO2  RP4</a:t>
              </a:r>
              <a:endParaRPr lang="fr-FR" dirty="0">
                <a:solidFill>
                  <a:schemeClr val="bg1"/>
                </a:solidFill>
              </a:endParaRPr>
            </a:p>
          </p:txBody>
        </p:sp>
      </p:grpSp>
    </p:spTree>
    <p:extLst>
      <p:ext uri="{BB962C8B-B14F-4D97-AF65-F5344CB8AC3E}">
        <p14:creationId xmlns:p14="http://schemas.microsoft.com/office/powerpoint/2010/main" val="2652333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échanges d’informations opérationnelles</a:t>
            </a:r>
            <a:endParaRPr lang="fr-FR" dirty="0"/>
          </a:p>
        </p:txBody>
      </p:sp>
      <p:sp>
        <p:nvSpPr>
          <p:cNvPr id="3" name="Espace réservé du contenu 2"/>
          <p:cNvSpPr>
            <a:spLocks noGrp="1"/>
          </p:cNvSpPr>
          <p:nvPr>
            <p:ph idx="1"/>
          </p:nvPr>
        </p:nvSpPr>
        <p:spPr>
          <a:xfrm>
            <a:off x="818712" y="2222288"/>
            <a:ext cx="6090088" cy="1580456"/>
          </a:xfrm>
        </p:spPr>
        <p:txBody>
          <a:bodyPr/>
          <a:lstStyle/>
          <a:p>
            <a:pPr marL="0" indent="0">
              <a:buNone/>
            </a:pPr>
            <a:endParaRPr lang="fr-FR" dirty="0" smtClean="0">
              <a:sym typeface="Wingdings" panose="05000000000000000000" pitchFamily="2" charset="2"/>
            </a:endParaRPr>
          </a:p>
          <a:p>
            <a:pPr marL="0" indent="0">
              <a:buNone/>
            </a:pPr>
            <a:endParaRPr lang="fr-FR" dirty="0">
              <a:sym typeface="Wingdings" panose="05000000000000000000" pitchFamily="2" charset="2"/>
            </a:endParaRPr>
          </a:p>
          <a:p>
            <a:pPr marL="0" indent="0">
              <a:buNone/>
            </a:pPr>
            <a:endParaRPr lang="fr-FR" dirty="0"/>
          </a:p>
        </p:txBody>
      </p:sp>
      <p:sp>
        <p:nvSpPr>
          <p:cNvPr id="4" name="Espace réservé de la date 3"/>
          <p:cNvSpPr>
            <a:spLocks noGrp="1"/>
          </p:cNvSpPr>
          <p:nvPr>
            <p:ph type="dt" sz="half" idx="10"/>
          </p:nvPr>
        </p:nvSpPr>
        <p:spPr/>
        <p:txBody>
          <a:bodyPr/>
          <a:lstStyle/>
          <a:p>
            <a:r>
              <a:rPr lang="fr-FR" dirty="0"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17</a:t>
            </a:fld>
            <a:endParaRPr lang="en-US" dirty="0"/>
          </a:p>
        </p:txBody>
      </p:sp>
      <p:sp>
        <p:nvSpPr>
          <p:cNvPr id="7" name="ZoneTexte 6"/>
          <p:cNvSpPr txBox="1"/>
          <p:nvPr/>
        </p:nvSpPr>
        <p:spPr>
          <a:xfrm>
            <a:off x="3300654" y="2089186"/>
            <a:ext cx="4914431" cy="923330"/>
          </a:xfrm>
          <a:prstGeom prst="rect">
            <a:avLst/>
          </a:prstGeom>
          <a:solidFill>
            <a:schemeClr val="tx1"/>
          </a:solidFill>
        </p:spPr>
        <p:txBody>
          <a:bodyPr wrap="square" rtlCol="0">
            <a:spAutoFit/>
          </a:bodyPr>
          <a:lstStyle/>
          <a:p>
            <a:r>
              <a:rPr lang="fr-FR" dirty="0" smtClean="0">
                <a:solidFill>
                  <a:schemeClr val="bg1"/>
                </a:solidFill>
              </a:rPr>
              <a:t>Y </a:t>
            </a:r>
            <a:r>
              <a:rPr lang="fr-FR" dirty="0" err="1" smtClean="0">
                <a:solidFill>
                  <a:schemeClr val="bg1"/>
                </a:solidFill>
              </a:rPr>
              <a:t>a-t-il</a:t>
            </a:r>
            <a:r>
              <a:rPr lang="fr-FR" dirty="0" smtClean="0">
                <a:solidFill>
                  <a:schemeClr val="bg1"/>
                </a:solidFill>
              </a:rPr>
              <a:t> une conséquence sur l’envoi des secours (dimensionnement des moyens à engager, matériels spécifiques…) </a:t>
            </a:r>
            <a:r>
              <a:rPr lang="fr-FR" dirty="0" smtClean="0">
                <a:solidFill>
                  <a:schemeClr val="bg1"/>
                </a:solidFill>
                <a:latin typeface="Arial Black" panose="020B0A04020102020204" pitchFamily="34" charset="0"/>
              </a:rPr>
              <a:t>?</a:t>
            </a:r>
            <a:endParaRPr lang="fr-FR" dirty="0">
              <a:solidFill>
                <a:schemeClr val="bg1"/>
              </a:solidFill>
              <a:latin typeface="Arial Black" panose="020B0A04020102020204" pitchFamily="34" charset="0"/>
            </a:endParaRPr>
          </a:p>
        </p:txBody>
      </p:sp>
      <p:sp>
        <p:nvSpPr>
          <p:cNvPr id="8" name="ZoneTexte 7"/>
          <p:cNvSpPr txBox="1"/>
          <p:nvPr/>
        </p:nvSpPr>
        <p:spPr>
          <a:xfrm>
            <a:off x="187341" y="3849454"/>
            <a:ext cx="4914431" cy="646331"/>
          </a:xfrm>
          <a:prstGeom prst="rect">
            <a:avLst/>
          </a:prstGeom>
          <a:solidFill>
            <a:schemeClr val="tx1"/>
          </a:solidFill>
        </p:spPr>
        <p:txBody>
          <a:bodyPr wrap="square" rtlCol="0">
            <a:spAutoFit/>
          </a:bodyPr>
          <a:lstStyle/>
          <a:p>
            <a:r>
              <a:rPr lang="fr-FR" dirty="0" smtClean="0">
                <a:solidFill>
                  <a:schemeClr val="bg1"/>
                </a:solidFill>
              </a:rPr>
              <a:t>Prévenir et échanger avec services de secours dès connaissance du problème</a:t>
            </a:r>
            <a:endParaRPr lang="fr-FR" dirty="0">
              <a:solidFill>
                <a:schemeClr val="bg1"/>
              </a:solidFill>
              <a:latin typeface="Arial Black" panose="020B0A04020102020204" pitchFamily="34" charset="0"/>
            </a:endParaRPr>
          </a:p>
        </p:txBody>
      </p:sp>
      <p:sp>
        <p:nvSpPr>
          <p:cNvPr id="9" name="ZoneTexte 8"/>
          <p:cNvSpPr txBox="1"/>
          <p:nvPr/>
        </p:nvSpPr>
        <p:spPr>
          <a:xfrm>
            <a:off x="2072807" y="3012612"/>
            <a:ext cx="841829" cy="369332"/>
          </a:xfrm>
          <a:prstGeom prst="rect">
            <a:avLst/>
          </a:prstGeom>
          <a:solidFill>
            <a:schemeClr val="tx1"/>
          </a:solidFill>
        </p:spPr>
        <p:txBody>
          <a:bodyPr wrap="square" rtlCol="0">
            <a:spAutoFit/>
          </a:bodyPr>
          <a:lstStyle/>
          <a:p>
            <a:r>
              <a:rPr lang="fr-FR" dirty="0" smtClean="0">
                <a:solidFill>
                  <a:schemeClr val="bg1"/>
                </a:solidFill>
              </a:rPr>
              <a:t>OUI</a:t>
            </a:r>
            <a:endParaRPr lang="fr-FR" dirty="0">
              <a:solidFill>
                <a:schemeClr val="bg1"/>
              </a:solidFill>
              <a:latin typeface="Arial Black" panose="020B0A04020102020204" pitchFamily="34" charset="0"/>
            </a:endParaRPr>
          </a:p>
        </p:txBody>
      </p:sp>
      <p:sp>
        <p:nvSpPr>
          <p:cNvPr id="10" name="ZoneTexte 9"/>
          <p:cNvSpPr txBox="1"/>
          <p:nvPr/>
        </p:nvSpPr>
        <p:spPr>
          <a:xfrm>
            <a:off x="10385637" y="4703761"/>
            <a:ext cx="841829" cy="369332"/>
          </a:xfrm>
          <a:prstGeom prst="rect">
            <a:avLst/>
          </a:prstGeom>
          <a:solidFill>
            <a:schemeClr val="tx1"/>
          </a:solidFill>
        </p:spPr>
        <p:txBody>
          <a:bodyPr wrap="square" rtlCol="0">
            <a:spAutoFit/>
          </a:bodyPr>
          <a:lstStyle/>
          <a:p>
            <a:r>
              <a:rPr lang="fr-FR" dirty="0" smtClean="0">
                <a:solidFill>
                  <a:schemeClr val="bg1"/>
                </a:solidFill>
              </a:rPr>
              <a:t>NON</a:t>
            </a:r>
            <a:endParaRPr lang="fr-FR" dirty="0">
              <a:solidFill>
                <a:schemeClr val="bg1"/>
              </a:solidFill>
              <a:latin typeface="Arial Black" panose="020B0A04020102020204" pitchFamily="34" charset="0"/>
            </a:endParaRPr>
          </a:p>
        </p:txBody>
      </p:sp>
      <p:sp>
        <p:nvSpPr>
          <p:cNvPr id="11" name="ZoneTexte 10"/>
          <p:cNvSpPr txBox="1"/>
          <p:nvPr/>
        </p:nvSpPr>
        <p:spPr>
          <a:xfrm>
            <a:off x="6992233" y="3442940"/>
            <a:ext cx="4914431" cy="923330"/>
          </a:xfrm>
          <a:prstGeom prst="rect">
            <a:avLst/>
          </a:prstGeom>
          <a:solidFill>
            <a:schemeClr val="tx1"/>
          </a:solidFill>
        </p:spPr>
        <p:txBody>
          <a:bodyPr wrap="square" rtlCol="0">
            <a:spAutoFit/>
          </a:bodyPr>
          <a:lstStyle/>
          <a:p>
            <a:r>
              <a:rPr lang="fr-FR" dirty="0" smtClean="0">
                <a:solidFill>
                  <a:schemeClr val="bg1"/>
                </a:solidFill>
              </a:rPr>
              <a:t>Y </a:t>
            </a:r>
            <a:r>
              <a:rPr lang="fr-FR" dirty="0" err="1" smtClean="0">
                <a:solidFill>
                  <a:schemeClr val="bg1"/>
                </a:solidFill>
              </a:rPr>
              <a:t>a-t-il</a:t>
            </a:r>
            <a:r>
              <a:rPr lang="fr-FR" dirty="0" smtClean="0">
                <a:solidFill>
                  <a:schemeClr val="bg1"/>
                </a:solidFill>
              </a:rPr>
              <a:t> une conséquence majeure sur l’action des services de secours ou sur la conduite de l’opération de secours </a:t>
            </a:r>
            <a:r>
              <a:rPr lang="fr-FR" dirty="0" smtClean="0">
                <a:solidFill>
                  <a:schemeClr val="bg1"/>
                </a:solidFill>
                <a:latin typeface="Arial Black" panose="020B0A04020102020204" pitchFamily="34" charset="0"/>
              </a:rPr>
              <a:t>?</a:t>
            </a:r>
            <a:endParaRPr lang="fr-FR" dirty="0">
              <a:solidFill>
                <a:schemeClr val="bg1"/>
              </a:solidFill>
              <a:latin typeface="Arial Black" panose="020B0A04020102020204" pitchFamily="34" charset="0"/>
            </a:endParaRPr>
          </a:p>
        </p:txBody>
      </p:sp>
      <p:sp>
        <p:nvSpPr>
          <p:cNvPr id="12" name="ZoneTexte 11"/>
          <p:cNvSpPr txBox="1"/>
          <p:nvPr/>
        </p:nvSpPr>
        <p:spPr>
          <a:xfrm>
            <a:off x="6110512" y="4976295"/>
            <a:ext cx="841829" cy="369332"/>
          </a:xfrm>
          <a:prstGeom prst="rect">
            <a:avLst/>
          </a:prstGeom>
          <a:solidFill>
            <a:schemeClr val="tx1"/>
          </a:solidFill>
        </p:spPr>
        <p:txBody>
          <a:bodyPr wrap="square" rtlCol="0">
            <a:spAutoFit/>
          </a:bodyPr>
          <a:lstStyle/>
          <a:p>
            <a:r>
              <a:rPr lang="fr-FR" dirty="0" smtClean="0">
                <a:solidFill>
                  <a:schemeClr val="bg1"/>
                </a:solidFill>
              </a:rPr>
              <a:t>OUI</a:t>
            </a:r>
            <a:endParaRPr lang="fr-FR" dirty="0">
              <a:solidFill>
                <a:schemeClr val="bg1"/>
              </a:solidFill>
              <a:latin typeface="Arial Black" panose="020B0A04020102020204" pitchFamily="34" charset="0"/>
            </a:endParaRPr>
          </a:p>
        </p:txBody>
      </p:sp>
      <p:sp>
        <p:nvSpPr>
          <p:cNvPr id="14" name="ZoneTexte 13"/>
          <p:cNvSpPr txBox="1"/>
          <p:nvPr/>
        </p:nvSpPr>
        <p:spPr>
          <a:xfrm>
            <a:off x="4300799" y="5654323"/>
            <a:ext cx="4914431" cy="923330"/>
          </a:xfrm>
          <a:prstGeom prst="rect">
            <a:avLst/>
          </a:prstGeom>
          <a:solidFill>
            <a:schemeClr val="tx1"/>
          </a:solidFill>
        </p:spPr>
        <p:txBody>
          <a:bodyPr wrap="square" rtlCol="0">
            <a:spAutoFit/>
          </a:bodyPr>
          <a:lstStyle/>
          <a:p>
            <a:r>
              <a:rPr lang="fr-FR" dirty="0" smtClean="0">
                <a:solidFill>
                  <a:schemeClr val="bg1"/>
                </a:solidFill>
              </a:rPr>
              <a:t>Ajouter cette information dans le message d’alerte au moment de l’évènement ou dans premiers échanges avec le COS</a:t>
            </a:r>
            <a:endParaRPr lang="fr-FR" dirty="0">
              <a:solidFill>
                <a:schemeClr val="bg1"/>
              </a:solidFill>
              <a:latin typeface="Arial Black" panose="020B0A04020102020204" pitchFamily="34" charset="0"/>
            </a:endParaRPr>
          </a:p>
        </p:txBody>
      </p:sp>
      <p:sp>
        <p:nvSpPr>
          <p:cNvPr id="15" name="ZoneTexte 14"/>
          <p:cNvSpPr txBox="1"/>
          <p:nvPr/>
        </p:nvSpPr>
        <p:spPr>
          <a:xfrm>
            <a:off x="8794315" y="2872853"/>
            <a:ext cx="841829" cy="369332"/>
          </a:xfrm>
          <a:prstGeom prst="rect">
            <a:avLst/>
          </a:prstGeom>
          <a:solidFill>
            <a:schemeClr val="tx1"/>
          </a:solidFill>
        </p:spPr>
        <p:txBody>
          <a:bodyPr wrap="square" rtlCol="0">
            <a:spAutoFit/>
          </a:bodyPr>
          <a:lstStyle/>
          <a:p>
            <a:r>
              <a:rPr lang="fr-FR" dirty="0" smtClean="0">
                <a:solidFill>
                  <a:schemeClr val="bg1"/>
                </a:solidFill>
              </a:rPr>
              <a:t>NON</a:t>
            </a:r>
            <a:endParaRPr lang="fr-FR" dirty="0">
              <a:solidFill>
                <a:schemeClr val="bg1"/>
              </a:solidFill>
              <a:latin typeface="Arial Black" panose="020B0A04020102020204" pitchFamily="34" charset="0"/>
            </a:endParaRPr>
          </a:p>
        </p:txBody>
      </p:sp>
      <p:sp>
        <p:nvSpPr>
          <p:cNvPr id="16" name="Flèche droite 15"/>
          <p:cNvSpPr/>
          <p:nvPr/>
        </p:nvSpPr>
        <p:spPr>
          <a:xfrm rot="8748433">
            <a:off x="2121439" y="3225542"/>
            <a:ext cx="1609510" cy="371184"/>
          </a:xfrm>
          <a:prstGeom prst="rightArrow">
            <a:avLst>
              <a:gd name="adj1" fmla="val 4333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8153167">
            <a:off x="8935758" y="4916514"/>
            <a:ext cx="2170397" cy="349823"/>
          </a:xfrm>
          <a:prstGeom prst="rightArrow">
            <a:avLst>
              <a:gd name="adj1" fmla="val 4333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2963324">
            <a:off x="2619307" y="5131682"/>
            <a:ext cx="1609510" cy="371184"/>
          </a:xfrm>
          <a:prstGeom prst="rightArrow">
            <a:avLst>
              <a:gd name="adj1" fmla="val 4333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rot="2963324">
            <a:off x="7948744" y="2814021"/>
            <a:ext cx="1267170" cy="308360"/>
          </a:xfrm>
          <a:prstGeom prst="rightArrow">
            <a:avLst>
              <a:gd name="adj1" fmla="val 4333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courbée vers la gauche 19"/>
          <p:cNvSpPr/>
          <p:nvPr/>
        </p:nvSpPr>
        <p:spPr>
          <a:xfrm rot="5400000">
            <a:off x="5853547" y="2850213"/>
            <a:ext cx="1005970" cy="3985085"/>
          </a:xfrm>
          <a:prstGeom prst="curvedLeftArrow">
            <a:avLst>
              <a:gd name="adj1" fmla="val 25000"/>
              <a:gd name="adj2" fmla="val 73324"/>
              <a:gd name="adj3" fmla="val 25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11361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9323" y="1449147"/>
            <a:ext cx="4172925" cy="2971051"/>
          </a:xfrm>
        </p:spPr>
        <p:txBody>
          <a:bodyPr/>
          <a:lstStyle/>
          <a:p>
            <a:r>
              <a:rPr lang="fr-FR" sz="4000" dirty="0" smtClean="0"/>
              <a:t>GTFE</a:t>
            </a:r>
            <a:br>
              <a:rPr lang="fr-FR" sz="4000" dirty="0" smtClean="0"/>
            </a:br>
            <a:r>
              <a:rPr lang="fr-FR" sz="4000" dirty="0" smtClean="0"/>
              <a:t>15 juin 2023</a:t>
            </a:r>
            <a:endParaRPr lang="fr-FR" sz="4000" dirty="0"/>
          </a:p>
        </p:txBody>
      </p:sp>
      <p:sp>
        <p:nvSpPr>
          <p:cNvPr id="3" name="Sous-titre 2"/>
          <p:cNvSpPr>
            <a:spLocks noGrp="1"/>
          </p:cNvSpPr>
          <p:nvPr>
            <p:ph type="subTitle" idx="1"/>
          </p:nvPr>
        </p:nvSpPr>
        <p:spPr>
          <a:xfrm>
            <a:off x="401786" y="5378817"/>
            <a:ext cx="4455964" cy="777054"/>
          </a:xfrm>
        </p:spPr>
        <p:txBody>
          <a:bodyPr>
            <a:normAutofit/>
          </a:bodyPr>
          <a:lstStyle/>
          <a:p>
            <a:r>
              <a:rPr lang="fr-FR" dirty="0"/>
              <a:t>Interactions entre les services d’intervention et </a:t>
            </a:r>
            <a:r>
              <a:rPr lang="fr-FR" dirty="0" smtClean="0"/>
              <a:t>l’exploitant</a:t>
            </a:r>
            <a:endParaRPr lang="fr-FR" dirty="0"/>
          </a:p>
        </p:txBody>
      </p:sp>
      <p:pic>
        <p:nvPicPr>
          <p:cNvPr id="6" name="Image 5"/>
          <p:cNvPicPr>
            <a:picLocks noChangeAspect="1"/>
          </p:cNvPicPr>
          <p:nvPr/>
        </p:nvPicPr>
        <p:blipFill>
          <a:blip r:embed="rId2"/>
          <a:stretch>
            <a:fillRect/>
          </a:stretch>
        </p:blipFill>
        <p:spPr>
          <a:xfrm>
            <a:off x="4982926" y="0"/>
            <a:ext cx="7214532" cy="6858000"/>
          </a:xfrm>
          <a:prstGeom prst="rect">
            <a:avLst/>
          </a:prstGeom>
        </p:spPr>
      </p:pic>
      <p:sp>
        <p:nvSpPr>
          <p:cNvPr id="4" name="Rectangle à coins arrondis 3"/>
          <p:cNvSpPr/>
          <p:nvPr/>
        </p:nvSpPr>
        <p:spPr>
          <a:xfrm>
            <a:off x="5829300" y="702129"/>
            <a:ext cx="5633357" cy="20655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t>Merci de votre attention</a:t>
            </a:r>
            <a:endParaRPr lang="fr-FR" b="1" dirty="0" smtClean="0"/>
          </a:p>
          <a:p>
            <a:pPr algn="ctr"/>
            <a:endParaRPr lang="fr-FR" dirty="0"/>
          </a:p>
          <a:p>
            <a:pPr algn="ctr"/>
            <a:r>
              <a:rPr lang="fr-FR" dirty="0" smtClean="0"/>
              <a:t>Des questions ?</a:t>
            </a:r>
            <a:endParaRPr lang="fr-FR" dirty="0"/>
          </a:p>
        </p:txBody>
      </p:sp>
    </p:spTree>
    <p:extLst>
      <p:ext uri="{BB962C8B-B14F-4D97-AF65-F5344CB8AC3E}">
        <p14:creationId xmlns:p14="http://schemas.microsoft.com/office/powerpoint/2010/main" val="3897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 exploité	</a:t>
            </a:r>
            <a:endParaRPr lang="fr-FR" dirty="0"/>
          </a:p>
        </p:txBody>
      </p:sp>
      <p:sp>
        <p:nvSpPr>
          <p:cNvPr id="3" name="Espace réservé du contenu 2"/>
          <p:cNvSpPr>
            <a:spLocks noGrp="1"/>
          </p:cNvSpPr>
          <p:nvPr>
            <p:ph idx="1"/>
          </p:nvPr>
        </p:nvSpPr>
        <p:spPr/>
        <p:txBody>
          <a:bodyPr/>
          <a:lstStyle/>
          <a:p>
            <a:r>
              <a:rPr lang="fr-FR" dirty="0" smtClean="0"/>
              <a:t>Tunnel du Fréjus, ouvert le 12 juillet 1980 entre Modane (France)et Bardonecchia (Italie).</a:t>
            </a:r>
          </a:p>
          <a:p>
            <a:r>
              <a:rPr lang="fr-FR" dirty="0" smtClean="0"/>
              <a:t>Longueur 12 875 m, gabarit 4,30 m.</a:t>
            </a:r>
          </a:p>
          <a:p>
            <a:r>
              <a:rPr lang="fr-FR" dirty="0" smtClean="0"/>
              <a:t>Monotube bidirectionnel ; 9 m de largeur roulable.</a:t>
            </a:r>
          </a:p>
          <a:p>
            <a:r>
              <a:rPr lang="fr-FR" dirty="0" smtClean="0"/>
              <a:t>Pente longitudinale 0,54 % montant de la France vers l’Italie.</a:t>
            </a:r>
          </a:p>
          <a:p>
            <a:r>
              <a:rPr lang="fr-FR" dirty="0" smtClean="0"/>
              <a:t>Trait d’union entre les autoroutes A43 (F) et A32 (I) sur l’axe Lyon Turin.</a:t>
            </a:r>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18669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L’exploitant</a:t>
            </a:r>
            <a:endParaRPr lang="fr-FR" dirty="0"/>
          </a:p>
        </p:txBody>
      </p:sp>
      <p:sp>
        <p:nvSpPr>
          <p:cNvPr id="4" name="Espace réservé de la date 3"/>
          <p:cNvSpPr>
            <a:spLocks noGrp="1"/>
          </p:cNvSpPr>
          <p:nvPr>
            <p:ph type="dt" sz="half" idx="10"/>
          </p:nvPr>
        </p:nvSpPr>
        <p:spPr>
          <a:xfrm>
            <a:off x="9334626" y="6139332"/>
            <a:ext cx="1343706" cy="365125"/>
          </a:xfrm>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a:t>
            </a:fld>
            <a:endParaRPr lang="en-US" dirty="0"/>
          </a:p>
        </p:txBody>
      </p:sp>
      <p:sp>
        <p:nvSpPr>
          <p:cNvPr id="8" name="Organigramme : Données 7"/>
          <p:cNvSpPr/>
          <p:nvPr/>
        </p:nvSpPr>
        <p:spPr>
          <a:xfrm>
            <a:off x="3467524" y="3129891"/>
            <a:ext cx="3398134" cy="1478377"/>
          </a:xfrm>
          <a:prstGeom prst="flowChartInputOutpu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9" name="Objet 8"/>
          <p:cNvGraphicFramePr>
            <a:graphicFrameLocks noGrp="1" noChangeAspect="1"/>
          </p:cNvGraphicFramePr>
          <p:nvPr>
            <p:extLst>
              <p:ext uri="{D42A27DB-BD31-4B8C-83A1-F6EECF244321}">
                <p14:modId xmlns:p14="http://schemas.microsoft.com/office/powerpoint/2010/main" val="872316820"/>
              </p:ext>
            </p:extLst>
          </p:nvPr>
        </p:nvGraphicFramePr>
        <p:xfrm>
          <a:off x="2465615" y="2890023"/>
          <a:ext cx="7056494" cy="3525366"/>
        </p:xfrm>
        <a:graphic>
          <a:graphicData uri="http://schemas.openxmlformats.org/presentationml/2006/ole">
            <mc:AlternateContent xmlns:mc="http://schemas.openxmlformats.org/markup-compatibility/2006">
              <mc:Choice xmlns:v="urn:schemas-microsoft-com:vml" Requires="v">
                <p:oleObj spid="_x0000_s1046" name="Document" r:id="rId3" imgW="5930431" imgH="2962117" progId="Word.Document.8">
                  <p:embed/>
                </p:oleObj>
              </mc:Choice>
              <mc:Fallback>
                <p:oleObj name="Document" r:id="rId3" imgW="5930431" imgH="2962117" progId="Word.Document.8">
                  <p:embed/>
                  <p:pic>
                    <p:nvPicPr>
                      <p:cNvPr id="12" name="Objet 11"/>
                      <p:cNvPicPr>
                        <a:picLocks noGrp="1" noChangeAspect="1" noChangeArrowheads="1"/>
                      </p:cNvPicPr>
                      <p:nvPr/>
                    </p:nvPicPr>
                    <p:blipFill>
                      <a:blip r:embed="rId4"/>
                      <a:srcRect/>
                      <a:stretch>
                        <a:fillRect/>
                      </a:stretch>
                    </p:blipFill>
                    <p:spPr bwMode="auto">
                      <a:xfrm>
                        <a:off x="2465615" y="2890023"/>
                        <a:ext cx="7056494" cy="3525366"/>
                      </a:xfrm>
                      <a:prstGeom prst="rect">
                        <a:avLst/>
                      </a:prstGeom>
                      <a:noFill/>
                      <a:ln>
                        <a:noFill/>
                      </a:ln>
                      <a:effectLst/>
                      <a:extLst/>
                    </p:spPr>
                  </p:pic>
                </p:oleObj>
              </mc:Fallback>
            </mc:AlternateContent>
          </a:graphicData>
        </a:graphic>
      </p:graphicFrame>
      <p:pic>
        <p:nvPicPr>
          <p:cNvPr id="10" name="Picture 238" descr="LGSFTR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064" y="3596579"/>
            <a:ext cx="2201806" cy="124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4" descr="LGSFTRF"/>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064" y="4936956"/>
            <a:ext cx="1469572" cy="1088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232" descr="logo GEIE GEF"/>
          <p:cNvPicPr>
            <a:picLocks noGrp="1"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1563" y="4848136"/>
            <a:ext cx="1485326" cy="13000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1008" y="3580619"/>
            <a:ext cx="2184963" cy="1260325"/>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0059" y="4874508"/>
            <a:ext cx="1486341" cy="1269975"/>
          </a:xfrm>
          <a:prstGeom prst="rect">
            <a:avLst/>
          </a:prstGeom>
        </p:spPr>
      </p:pic>
      <p:sp>
        <p:nvSpPr>
          <p:cNvPr id="17" name="Rectangle à coins arrondis 16"/>
          <p:cNvSpPr/>
          <p:nvPr/>
        </p:nvSpPr>
        <p:spPr>
          <a:xfrm>
            <a:off x="3163422" y="1969050"/>
            <a:ext cx="5660880" cy="840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Deux concessionnaires</a:t>
            </a:r>
          </a:p>
          <a:p>
            <a:pPr algn="ctr"/>
            <a:r>
              <a:rPr lang="fr-FR" sz="2400" dirty="0" smtClean="0"/>
              <a:t>Un unique gestionnaire</a:t>
            </a:r>
            <a:endParaRPr lang="fr-FR" sz="2400" dirty="0"/>
          </a:p>
        </p:txBody>
      </p:sp>
    </p:spTree>
    <p:extLst>
      <p:ext uri="{BB962C8B-B14F-4D97-AF65-F5344CB8AC3E}">
        <p14:creationId xmlns:p14="http://schemas.microsoft.com/office/powerpoint/2010/main" val="12699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L’exploitant</a:t>
            </a:r>
            <a:endParaRPr lang="fr-FR" dirty="0"/>
          </a:p>
        </p:txBody>
      </p:sp>
      <p:sp>
        <p:nvSpPr>
          <p:cNvPr id="3" name="Espace réservé du contenu 2"/>
          <p:cNvSpPr>
            <a:spLocks noGrp="1"/>
          </p:cNvSpPr>
          <p:nvPr>
            <p:ph idx="1"/>
          </p:nvPr>
        </p:nvSpPr>
        <p:spPr/>
        <p:txBody>
          <a:bodyPr/>
          <a:lstStyle/>
          <a:p>
            <a:pPr algn="just"/>
            <a:r>
              <a:rPr lang="fr-FR" dirty="0" smtClean="0"/>
              <a:t>Le groupement d’exploitation du Fréjus (GEF) est un groupement européen d’intérêt économique, constitué par les sociétés SITAF et SFTRF.</a:t>
            </a:r>
          </a:p>
          <a:p>
            <a:pPr algn="just"/>
            <a:r>
              <a:rPr lang="fr-FR" dirty="0" smtClean="0"/>
              <a:t>Il fait travailler environ 180 personnes, issues des sociétés concessionnaires ou de leurs filiales.</a:t>
            </a:r>
          </a:p>
          <a:p>
            <a:pPr algn="just"/>
            <a:r>
              <a:rPr lang="fr-FR" dirty="0" smtClean="0"/>
              <a:t>Le GEF est en charge de l’exploitation de l’ouvrage, à l’exclusion des travaux d’entretien extraordinaires ou nouveaux, qui restent à la charge des sociétés.</a:t>
            </a:r>
          </a:p>
          <a:p>
            <a:pPr algn="just"/>
            <a:r>
              <a:rPr lang="fr-FR" dirty="0" smtClean="0"/>
              <a:t>Il est financé par ses membres, 50% par SITAF et 50% par SFTRF.</a:t>
            </a:r>
          </a:p>
          <a:p>
            <a:pPr algn="just"/>
            <a:r>
              <a:rPr lang="fr-FR" dirty="0" smtClean="0"/>
              <a:t>Le siège social est situé à Modane, le GEF est de droit français.</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147226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Services d’interventions</a:t>
            </a:r>
            <a:endParaRPr lang="fr-FR" dirty="0"/>
          </a:p>
        </p:txBody>
      </p:sp>
      <p:sp>
        <p:nvSpPr>
          <p:cNvPr id="3" name="Espace réservé du contenu 2"/>
          <p:cNvSpPr>
            <a:spLocks noGrp="1"/>
          </p:cNvSpPr>
          <p:nvPr>
            <p:ph idx="1"/>
          </p:nvPr>
        </p:nvSpPr>
        <p:spPr/>
        <p:txBody>
          <a:bodyPr/>
          <a:lstStyle/>
          <a:p>
            <a:r>
              <a:rPr lang="fr-FR" dirty="0" smtClean="0"/>
              <a:t>L’exploitant dispose d’équipes internes (décrites plus loin)</a:t>
            </a:r>
          </a:p>
          <a:p>
            <a:r>
              <a:rPr lang="fr-FR" dirty="0" smtClean="0"/>
              <a:t>En cas de demande de secours les premiers engins pompes partent immédiatement :</a:t>
            </a:r>
          </a:p>
          <a:p>
            <a:pPr marL="0" indent="0">
              <a:buNone/>
            </a:pPr>
            <a:r>
              <a:rPr lang="fr-FR" dirty="0" smtClean="0">
                <a:sym typeface="Wingdings" panose="05000000000000000000" pitchFamily="2" charset="2"/>
              </a:rPr>
              <a:t> </a:t>
            </a:r>
            <a:r>
              <a:rPr lang="fr-FR" dirty="0" smtClean="0"/>
              <a:t>de Suze (35 km) et Turin (90 km) (effectifs professionnels conséquents) pour l’Italie</a:t>
            </a:r>
          </a:p>
          <a:p>
            <a:pPr marL="0" indent="0">
              <a:buNone/>
            </a:pPr>
            <a:r>
              <a:rPr lang="fr-FR" dirty="0" smtClean="0">
                <a:sym typeface="Wingdings" panose="05000000000000000000" pitchFamily="2" charset="2"/>
              </a:rPr>
              <a:t> </a:t>
            </a:r>
            <a:r>
              <a:rPr lang="fr-FR" dirty="0" smtClean="0"/>
              <a:t>de Modane (4,5 km), de saint Michel de </a:t>
            </a:r>
            <a:r>
              <a:rPr lang="fr-FR" dirty="0" err="1" smtClean="0"/>
              <a:t>Mne</a:t>
            </a:r>
            <a:r>
              <a:rPr lang="fr-FR" dirty="0" smtClean="0"/>
              <a:t> (15 km) ou de Saint Jean de </a:t>
            </a:r>
            <a:r>
              <a:rPr lang="fr-FR" dirty="0" err="1" smtClean="0"/>
              <a:t>Mne</a:t>
            </a:r>
            <a:r>
              <a:rPr lang="fr-FR" dirty="0" smtClean="0"/>
              <a:t> (30 km)</a:t>
            </a:r>
          </a:p>
          <a:p>
            <a:r>
              <a:rPr lang="fr-FR" dirty="0" smtClean="0"/>
              <a:t>Côté SDIS73, un peu plus d’une trentaine de SP commencent à rouler dès l’alerte</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645199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Organisation de l’intervention</a:t>
            </a:r>
            <a:endParaRPr lang="fr-FR" dirty="0"/>
          </a:p>
        </p:txBody>
      </p:sp>
      <p:sp>
        <p:nvSpPr>
          <p:cNvPr id="3" name="Espace réservé du contenu 2"/>
          <p:cNvSpPr>
            <a:spLocks noGrp="1"/>
          </p:cNvSpPr>
          <p:nvPr>
            <p:ph idx="1"/>
          </p:nvPr>
        </p:nvSpPr>
        <p:spPr>
          <a:xfrm>
            <a:off x="818712" y="2222287"/>
            <a:ext cx="6676102" cy="3636511"/>
          </a:xfrm>
        </p:spPr>
        <p:txBody>
          <a:bodyPr/>
          <a:lstStyle/>
          <a:p>
            <a:pPr algn="just"/>
            <a:r>
              <a:rPr lang="fr-FR" dirty="0" smtClean="0"/>
              <a:t>Le plan de secours binational (PSB) est élaboré par les préfectures de Torino et de la Savoie, il est vérifié par le comité de sécurité, approuvé par la commission intergouvernementale et adopté par les préfets de la Savoie et de Torino</a:t>
            </a:r>
          </a:p>
          <a:p>
            <a:pPr algn="just"/>
            <a:r>
              <a:rPr lang="fr-FR" dirty="0" smtClean="0"/>
              <a:t>Il définit les principes d’intervention selon 3 scénarios (accident, incendie d’un véhicule, incendie dans un local technique).</a:t>
            </a:r>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a:xfrm>
            <a:off x="451514" y="6041361"/>
            <a:ext cx="8644320" cy="365125"/>
          </a:xfrm>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7" name="Image 6"/>
          <p:cNvPicPr>
            <a:picLocks noChangeAspect="1"/>
          </p:cNvPicPr>
          <p:nvPr/>
        </p:nvPicPr>
        <p:blipFill>
          <a:blip r:embed="rId2"/>
          <a:stretch>
            <a:fillRect/>
          </a:stretch>
        </p:blipFill>
        <p:spPr>
          <a:xfrm>
            <a:off x="7609114" y="1900786"/>
            <a:ext cx="3910694" cy="4323138"/>
          </a:xfrm>
          <a:prstGeom prst="rect">
            <a:avLst/>
          </a:prstGeom>
        </p:spPr>
      </p:pic>
    </p:spTree>
    <p:extLst>
      <p:ext uri="{BB962C8B-B14F-4D97-AF65-F5344CB8AC3E}">
        <p14:creationId xmlns:p14="http://schemas.microsoft.com/office/powerpoint/2010/main" val="3262273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Modalité d’intervention</a:t>
            </a:r>
            <a:endParaRPr lang="fr-FR" dirty="0"/>
          </a:p>
        </p:txBody>
      </p:sp>
      <p:sp>
        <p:nvSpPr>
          <p:cNvPr id="3" name="Espace réservé du contenu 2"/>
          <p:cNvSpPr>
            <a:spLocks noGrp="1"/>
          </p:cNvSpPr>
          <p:nvPr>
            <p:ph idx="1"/>
          </p:nvPr>
        </p:nvSpPr>
        <p:spPr>
          <a:xfrm>
            <a:off x="5853794" y="2091658"/>
            <a:ext cx="5886692" cy="3949703"/>
          </a:xfrm>
        </p:spPr>
        <p:txBody>
          <a:bodyPr/>
          <a:lstStyle/>
          <a:p>
            <a:pPr marL="0" indent="0" algn="just">
              <a:buNone/>
            </a:pPr>
            <a:r>
              <a:rPr lang="fr-FR" dirty="0" smtClean="0"/>
              <a:t>L’intervention se déroule en plusieurs phases :</a:t>
            </a:r>
            <a:endParaRPr lang="fr-FR" dirty="0"/>
          </a:p>
          <a:p>
            <a:pPr algn="just">
              <a:buFont typeface="Wingdings" panose="05000000000000000000" pitchFamily="2" charset="2"/>
              <a:buChar char="Ø"/>
            </a:pPr>
            <a:r>
              <a:rPr lang="fr-FR" dirty="0" smtClean="0"/>
              <a:t>Le déclenchement est fait par le PCC, il prévoit la mise en œuvre de tous les moyens prévus par le PSB, selon le scénario identifié.</a:t>
            </a:r>
          </a:p>
          <a:p>
            <a:pPr algn="just">
              <a:buFont typeface="Wingdings" panose="05000000000000000000" pitchFamily="2" charset="2"/>
              <a:buChar char="Ø"/>
            </a:pPr>
            <a:r>
              <a:rPr lang="fr-FR" dirty="0" smtClean="0"/>
              <a:t>La 1</a:t>
            </a:r>
            <a:r>
              <a:rPr lang="fr-FR" baseline="30000" dirty="0" smtClean="0"/>
              <a:t>ère</a:t>
            </a:r>
            <a:r>
              <a:rPr lang="fr-FR" dirty="0" smtClean="0"/>
              <a:t> frappe est réalisée par les équipes de sécurité du GEF qui sont présentes H24 sur les deux plateformes.</a:t>
            </a:r>
          </a:p>
          <a:p>
            <a:pPr algn="just">
              <a:buFont typeface="Wingdings" panose="05000000000000000000" pitchFamily="2" charset="2"/>
              <a:buChar char="Ø"/>
            </a:pPr>
            <a:r>
              <a:rPr lang="fr-FR" dirty="0" smtClean="0"/>
              <a:t>Le 2</a:t>
            </a:r>
            <a:r>
              <a:rPr lang="fr-FR" baseline="30000" dirty="0" smtClean="0"/>
              <a:t>ème</a:t>
            </a:r>
            <a:r>
              <a:rPr lang="fr-FR" dirty="0" smtClean="0"/>
              <a:t> frappe est réalisée par les services du SDIS et les VVF</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6" y="2228641"/>
            <a:ext cx="5710891" cy="3812721"/>
          </a:xfrm>
          <a:prstGeom prst="rect">
            <a:avLst/>
          </a:prstGeom>
        </p:spPr>
      </p:pic>
    </p:spTree>
    <p:extLst>
      <p:ext uri="{BB962C8B-B14F-4D97-AF65-F5344CB8AC3E}">
        <p14:creationId xmlns:p14="http://schemas.microsoft.com/office/powerpoint/2010/main" val="468460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Modalité d’intervention</a:t>
            </a:r>
            <a:endParaRPr lang="fr-FR" dirty="0"/>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FR" dirty="0" smtClean="0"/>
              <a:t>Le pilotage de l’intervention se fait également selon plusieurs phases successives :</a:t>
            </a:r>
          </a:p>
          <a:p>
            <a:pPr algn="just">
              <a:buFont typeface="Wingdings" panose="05000000000000000000" pitchFamily="2" charset="2"/>
              <a:buChar char="Ø"/>
            </a:pPr>
            <a:r>
              <a:rPr lang="fr-FR" dirty="0" smtClean="0"/>
              <a:t>Au cours des toutes premières minutes, le régulateur du PCC échange avec les chefs de poste des équipes de sécurité,</a:t>
            </a:r>
          </a:p>
          <a:p>
            <a:pPr algn="just">
              <a:buFont typeface="Wingdings" panose="05000000000000000000" pitchFamily="2" charset="2"/>
              <a:buChar char="Ø"/>
            </a:pPr>
            <a:r>
              <a:rPr lang="fr-FR" dirty="0" smtClean="0"/>
              <a:t>En moins de 15 minutes, les DOI (directeur des opérations internes) rejoignent les salles CCO de leurs plateformes respectives, ils renseignent un tableau synoptique interactif correspondant à la situation présente dans l’ouvrage (positionnement des véhicules , usagers, sinistre..) et communiquent avec les équipes engagées.</a:t>
            </a:r>
          </a:p>
          <a:p>
            <a:pPr algn="just">
              <a:buFont typeface="Wingdings" panose="05000000000000000000" pitchFamily="2" charset="2"/>
              <a:buChar char="Ø"/>
            </a:pPr>
            <a:r>
              <a:rPr lang="fr-FR" dirty="0" smtClean="0"/>
              <a:t>Les services publics arrivent à leur tour ; les premiers cadres du SDIS et des VVF rejoignent la salle CCO pour assumer le rôle de COS (commandant des opérations de secours en France) et DTS (directeur technique des secours en Italie).</a:t>
            </a:r>
          </a:p>
          <a:p>
            <a:pPr algn="just">
              <a:buFont typeface="Wingdings" panose="05000000000000000000" pitchFamily="2" charset="2"/>
              <a:buChar char="Ø"/>
            </a:pPr>
            <a:r>
              <a:rPr lang="fr-FR" dirty="0" smtClean="0"/>
              <a:t>Lorsque c’est nécessaire, les préfets ou leurs représentants rejoignent les salles de crise sur leur plateforme respective pour assumer le rôle d’autorité préfectorale</a:t>
            </a:r>
          </a:p>
          <a:p>
            <a:pPr marL="0" indent="0">
              <a:buNone/>
            </a:pP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4024302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Modalité d’intervention</a:t>
            </a:r>
            <a:endParaRPr lang="fr-FR" dirty="0"/>
          </a:p>
        </p:txBody>
      </p:sp>
      <p:sp>
        <p:nvSpPr>
          <p:cNvPr id="3" name="Espace réservé du contenu 2"/>
          <p:cNvSpPr>
            <a:spLocks noGrp="1"/>
          </p:cNvSpPr>
          <p:nvPr>
            <p:ph idx="1"/>
          </p:nvPr>
        </p:nvSpPr>
        <p:spPr/>
        <p:txBody>
          <a:bodyPr>
            <a:normAutofit/>
          </a:bodyPr>
          <a:lstStyle/>
          <a:p>
            <a:pPr algn="just"/>
            <a:r>
              <a:rPr lang="fr-FR" dirty="0" smtClean="0"/>
              <a:t>En raison de la spécificité internationale de l’ouvrage, la coordination/direction des opérations de secours appartient à l’autorité du pays sur le territoire duquel l’évènement est en cours.</a:t>
            </a:r>
          </a:p>
          <a:p>
            <a:pPr algn="just"/>
            <a:r>
              <a:rPr lang="fr-FR" dirty="0" smtClean="0"/>
              <a:t>Dans tous les cas, l’autorité préfectorale du pays où se déroule le scénario assure la coordination générale / direction générale des opérations de secours, en liaison constante avec l’autorité préfectorale de l’autre pays.</a:t>
            </a:r>
          </a:p>
          <a:p>
            <a:pPr algn="just"/>
            <a:r>
              <a:rPr lang="fr-FR" dirty="0" smtClean="0"/>
              <a:t>La direction générale technique des secours (DGTS) / le commandement général des opérations de secours (CGOS) est assurée par le DTS/COS du pays sur lequel a lieu l’intervention.</a:t>
            </a:r>
            <a:endParaRPr lang="fr-FR" dirty="0"/>
          </a:p>
        </p:txBody>
      </p:sp>
      <p:sp>
        <p:nvSpPr>
          <p:cNvPr id="4" name="Espace réservé de la date 3"/>
          <p:cNvSpPr>
            <a:spLocks noGrp="1"/>
          </p:cNvSpPr>
          <p:nvPr>
            <p:ph type="dt" sz="half" idx="10"/>
          </p:nvPr>
        </p:nvSpPr>
        <p:spPr/>
        <p:txBody>
          <a:bodyPr/>
          <a:lstStyle/>
          <a:p>
            <a:r>
              <a:rPr lang="fr-FR" smtClean="0"/>
              <a:t>15/06/2023</a:t>
            </a:r>
            <a:endParaRPr lang="en-US" dirty="0"/>
          </a:p>
        </p:txBody>
      </p:sp>
      <p:sp>
        <p:nvSpPr>
          <p:cNvPr id="5" name="Espace réservé du pied de page 4"/>
          <p:cNvSpPr>
            <a:spLocks noGrp="1"/>
          </p:cNvSpPr>
          <p:nvPr>
            <p:ph type="ftr" sz="quarter" idx="11"/>
          </p:nvPr>
        </p:nvSpPr>
        <p:spPr/>
        <p:txBody>
          <a:bodyPr/>
          <a:lstStyle/>
          <a:p>
            <a:r>
              <a:rPr lang="fr-FR" smtClean="0"/>
              <a:t>GTFE à Modane</a:t>
            </a:r>
          </a:p>
          <a:p>
            <a:r>
              <a:rPr lang="fr-FR" smtClean="0"/>
              <a:t>Interactions entre les services d’intervention et l’exploitant</a:t>
            </a:r>
            <a:endParaRPr lang="fr-FR"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3600665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TM03457503[[fn=Concis]]</Template>
  <TotalTime>1855</TotalTime>
  <Words>1315</Words>
  <Application>Microsoft Office PowerPoint</Application>
  <PresentationFormat>Grand écran</PresentationFormat>
  <Paragraphs>169</Paragraphs>
  <Slides>18</Slides>
  <Notes>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7" baseType="lpstr">
      <vt:lpstr>Arial</vt:lpstr>
      <vt:lpstr>Arial Black</vt:lpstr>
      <vt:lpstr>Calibri</vt:lpstr>
      <vt:lpstr>Century Gothic</vt:lpstr>
      <vt:lpstr>Tahoma</vt:lpstr>
      <vt:lpstr>Wingdings</vt:lpstr>
      <vt:lpstr>Wingdings 2</vt:lpstr>
      <vt:lpstr>Concis</vt:lpstr>
      <vt:lpstr>Document</vt:lpstr>
      <vt:lpstr>GTFE 15 juin 2023</vt:lpstr>
      <vt:lpstr>Réseau exploité </vt:lpstr>
      <vt:lpstr>L’exploitant</vt:lpstr>
      <vt:lpstr>L’exploitant</vt:lpstr>
      <vt:lpstr>Services d’interventions</vt:lpstr>
      <vt:lpstr>Organisation de l’intervention</vt:lpstr>
      <vt:lpstr>Modalité d’intervention</vt:lpstr>
      <vt:lpstr>Modalité d’intervention</vt:lpstr>
      <vt:lpstr>Modalité d’intervention</vt:lpstr>
      <vt:lpstr>Modalité d’intervention</vt:lpstr>
      <vt:lpstr>Stratégie d’intervention  1ère frappe</vt:lpstr>
      <vt:lpstr>Stratégie d’intervention Services publics</vt:lpstr>
      <vt:lpstr>Stratégie en unidirectionnel</vt:lpstr>
      <vt:lpstr>Interactions particulières</vt:lpstr>
      <vt:lpstr>Interactions particulières</vt:lpstr>
      <vt:lpstr>Interactions particulières</vt:lpstr>
      <vt:lpstr>Les échanges d’informations opérationnelles</vt:lpstr>
      <vt:lpstr>GTFE 15 juin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Jean-Marc COUVERT</dc:creator>
  <cp:lastModifiedBy>Jean-Marc COUVERT</cp:lastModifiedBy>
  <cp:revision>178</cp:revision>
  <cp:lastPrinted>2023-03-27T15:38:23Z</cp:lastPrinted>
  <dcterms:created xsi:type="dcterms:W3CDTF">2022-05-11T09:12:28Z</dcterms:created>
  <dcterms:modified xsi:type="dcterms:W3CDTF">2023-06-14T15:36:33Z</dcterms:modified>
</cp:coreProperties>
</file>