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8" r:id="rId6"/>
    <p:sldId id="259" r:id="rId7"/>
    <p:sldId id="257" r:id="rId8"/>
    <p:sldId id="260" r:id="rId9"/>
    <p:sldId id="261" r:id="rId10"/>
    <p:sldId id="266" r:id="rId11"/>
    <p:sldId id="263" r:id="rId12"/>
    <p:sldId id="267" r:id="rId13"/>
    <p:sldId id="268" r:id="rId14"/>
    <p:sldId id="265" r:id="rId15"/>
    <p:sldId id="269" r:id="rId16"/>
    <p:sldId id="264" r:id="rId17"/>
    <p:sldId id="262" r:id="rId18"/>
    <p:sldId id="270" r:id="rId19"/>
    <p:sldId id="271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M Dounia" initials="CD" lastIdx="1" clrIdx="0">
    <p:extLst>
      <p:ext uri="{19B8F6BF-5375-455C-9EA6-DF929625EA0E}">
        <p15:presenceInfo xmlns:p15="http://schemas.microsoft.com/office/powerpoint/2012/main" userId="S::dcham@sprb.brussels::2003f032-a2a5-4597-a8e5-3a6972b854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0BE"/>
    <a:srgbClr val="7CA2D6"/>
    <a:srgbClr val="B7B7B7"/>
    <a:srgbClr val="FFF203"/>
    <a:srgbClr val="003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57" autoAdjust="0"/>
  </p:normalViewPr>
  <p:slideViewPr>
    <p:cSldViewPr>
      <p:cViewPr varScale="1">
        <p:scale>
          <a:sx n="162" d="100"/>
          <a:sy n="162" d="100"/>
        </p:scale>
        <p:origin x="14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8D81E-DE7C-4382-8F1A-401577778493}" type="datetimeFigureOut">
              <a:rPr lang="fr-BE" smtClean="0"/>
              <a:pPr/>
              <a:t>13-10-22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564D-E952-4EC1-B75D-0DA23DC0CF12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957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D0604-D0C7-4319-B045-8F563F9C8141}" type="datetimeFigureOut">
              <a:rPr lang="fr-BE" smtClean="0"/>
              <a:t>13-10-22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4ACC6-E18E-4F9E-B1BC-6F01A0255BE9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701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 txBox="1">
            <a:spLocks/>
          </p:cNvSpPr>
          <p:nvPr userDrawn="1"/>
        </p:nvSpPr>
        <p:spPr>
          <a:xfrm>
            <a:off x="8172400" y="4758961"/>
            <a:ext cx="720080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CACF5F-BA56-4E49-89BA-3F01CF6DC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58BA48-9F18-491E-9EDF-456B5C09E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3" name="Espace réservé du numéro de diapositive 5"/>
          <p:cNvSpPr txBox="1">
            <a:spLocks/>
          </p:cNvSpPr>
          <p:nvPr userDrawn="1"/>
        </p:nvSpPr>
        <p:spPr>
          <a:xfrm>
            <a:off x="8172400" y="4758961"/>
            <a:ext cx="720080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6275DC74-2EB7-4214-A2D2-66007B8F1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5656" y="2117525"/>
            <a:ext cx="7560840" cy="958281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Font typeface="Arial" pitchFamily="34" charset="0"/>
              <a:buNone/>
              <a:defRPr sz="2400" b="1" cap="all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0" indent="-108000">
              <a:spcBef>
                <a:spcPts val="300"/>
              </a:spcBef>
              <a:buFont typeface="+mj-lt"/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0">
              <a:spcBef>
                <a:spcPts val="300"/>
              </a:spcBef>
              <a:buFont typeface="Aller Light" pitchFamily="2" charset="0"/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0" indent="-108000">
              <a:spcBef>
                <a:spcPts val="300"/>
              </a:spcBef>
              <a:buClr>
                <a:srgbClr val="7CA2D6"/>
              </a:buClr>
              <a:buFont typeface="Arial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828000" indent="-228600"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 le titre de la </a:t>
            </a:r>
            <a:r>
              <a:rPr lang="fr-FR" dirty="0" err="1"/>
              <a:t>presentation</a:t>
            </a:r>
            <a:r>
              <a:rPr lang="fr-FR" dirty="0"/>
              <a:t> - </a:t>
            </a:r>
            <a:r>
              <a:rPr lang="nl-NL" dirty="0"/>
              <a:t>Klik om de titel van de presentatie te wijzigen</a:t>
            </a:r>
            <a:endParaRPr lang="fr-FR" dirty="0"/>
          </a:p>
          <a:p>
            <a:pPr lvl="0"/>
            <a:endParaRPr lang="fr-FR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7242E0CF-D65B-4B72-AB77-CAFADB97DF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3053629"/>
            <a:ext cx="7560840" cy="670249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Font typeface="Arial" pitchFamily="34" charset="0"/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0" indent="-108000">
              <a:spcBef>
                <a:spcPts val="300"/>
              </a:spcBef>
              <a:buFont typeface="+mj-lt"/>
              <a:buNone/>
              <a:defRPr sz="2000" b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0">
              <a:spcBef>
                <a:spcPts val="300"/>
              </a:spcBef>
              <a:buFont typeface="Aller Light" pitchFamily="2" charset="0"/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0" indent="-108000">
              <a:spcBef>
                <a:spcPts val="300"/>
              </a:spcBef>
              <a:buClr>
                <a:srgbClr val="7CA2D6"/>
              </a:buClr>
              <a:buFont typeface="Arial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828000" indent="-228600"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 sous-titre - </a:t>
            </a:r>
            <a:r>
              <a:rPr lang="nl-NL" dirty="0"/>
              <a:t>Klik om de ondertitel te wijzigen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96E0C7-AD81-4A83-85F9-28E6DB5ED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23" cy="5143500"/>
          </a:xfrm>
          <a:prstGeom prst="rect">
            <a:avLst/>
          </a:prstGeom>
        </p:spPr>
      </p:pic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8172400" y="4758961"/>
            <a:ext cx="720080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677770" y="1534986"/>
            <a:ext cx="7200800" cy="3197004"/>
          </a:xfrm>
        </p:spPr>
        <p:txBody>
          <a:bodyPr/>
          <a:lstStyle>
            <a:lvl1pPr marL="0" indent="0">
              <a:lnSpc>
                <a:spcPts val="2200"/>
              </a:lnSpc>
              <a:buFont typeface="Arial" pitchFamily="34" charset="0"/>
              <a:buNone/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273050" indent="-255588"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4025" indent="-228600">
              <a:buFont typeface="Arial" panose="020B0604020202020204" pitchFamily="34" charset="0"/>
              <a:buChar char="-"/>
              <a:defRPr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9750" indent="0">
              <a:buFont typeface="Courier New" panose="02070309020205020404" pitchFamily="49" charset="0"/>
              <a:buNone/>
              <a:defRPr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 SOMMAIRE DE LA PRESENTATION - </a:t>
            </a:r>
            <a:r>
              <a:rPr lang="nl-NL" dirty="0"/>
              <a:t>KLIK OM DE SAMENVATTING VAN DE PRESENTATIE TE WIJZIGEN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AFB7DE-F829-4F64-A9A5-A936413A5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8172400" y="4758961"/>
            <a:ext cx="720080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395536" y="205978"/>
            <a:ext cx="8424936" cy="637580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MODIFIER LE STYLE DU TITRE - </a:t>
            </a:r>
            <a:r>
              <a:rPr lang="nl-NL" dirty="0"/>
              <a:t>KLIK OM DE STIJL VAN DE TITEL TE WIJZIGEN</a:t>
            </a:r>
            <a:endParaRPr lang="fr-BE" dirty="0"/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59532" y="987574"/>
            <a:ext cx="8424936" cy="3096344"/>
          </a:xfrm>
        </p:spPr>
        <p:txBody>
          <a:bodyPr/>
          <a:lstStyle>
            <a:lvl1pPr marL="0" indent="0">
              <a:lnSpc>
                <a:spcPts val="2200"/>
              </a:lnSpc>
              <a:buFont typeface="Arial" pitchFamily="34" charset="0"/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0" indent="-72000">
              <a:spcBef>
                <a:spcPts val="300"/>
              </a:spcBef>
              <a:spcAft>
                <a:spcPts val="1000"/>
              </a:spcAft>
              <a:buFont typeface="+mj-lt"/>
              <a:buNone/>
              <a:defRPr sz="2000" b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540000">
              <a:spcBef>
                <a:spcPts val="300"/>
              </a:spcBef>
              <a:buFont typeface="Aller Light" pitchFamily="2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540000">
              <a:spcBef>
                <a:spcPts val="300"/>
              </a:spcBef>
              <a:buClr>
                <a:srgbClr val="7CA2D6"/>
              </a:buClr>
              <a:buFont typeface="Arial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8280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/>
              <a:t>Cliquez pour modifier les styles du texte - </a:t>
            </a:r>
            <a:r>
              <a:rPr lang="nl-NL" dirty="0"/>
              <a:t>Klik om de stijlen van de tekst te wijzigen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6E5D8-0C96-4723-8AB9-AAB0724C9E48}" type="datetimeFigureOut">
              <a:rPr lang="fr-BE" smtClean="0"/>
              <a:pPr/>
              <a:t>13-10-22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8EE3-3B50-4017-B2E3-81E7FAC0BB79}" type="slidenum">
              <a:rPr lang="fr-BE" smtClean="0"/>
              <a:pPr/>
              <a:t>‹nr.›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5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4. Auto évacuation</a:t>
            </a:r>
          </a:p>
          <a:p>
            <a:pPr>
              <a:lnSpc>
                <a:spcPct val="100000"/>
              </a:lnSpc>
            </a:pPr>
            <a:endParaRPr lang="fr-BE" sz="1400" b="1" dirty="0"/>
          </a:p>
          <a:p>
            <a:pPr>
              <a:lnSpc>
                <a:spcPct val="100000"/>
              </a:lnSpc>
            </a:pPr>
            <a:r>
              <a:rPr lang="fr-BE" sz="1400" b="1" dirty="0"/>
              <a:t>18h12 – arrivée de la police à l’entrée Yser :</a:t>
            </a:r>
          </a:p>
          <a:p>
            <a:pPr>
              <a:lnSpc>
                <a:spcPct val="100000"/>
              </a:lnSpc>
            </a:pPr>
            <a:r>
              <a:rPr lang="fr-BE" sz="1600" dirty="0">
                <a:solidFill>
                  <a:srgbClr val="00B050"/>
                </a:solidFill>
              </a:rPr>
              <a:t>14 minutes après le début de l’incendie</a:t>
            </a:r>
          </a:p>
          <a:p>
            <a:pPr>
              <a:lnSpc>
                <a:spcPct val="100000"/>
              </a:lnSpc>
            </a:pPr>
            <a:r>
              <a:rPr lang="fr-BE" sz="1600" dirty="0">
                <a:solidFill>
                  <a:srgbClr val="00B050"/>
                </a:solidFill>
              </a:rPr>
              <a:t>8 minutes après l’appel du PC</a:t>
            </a:r>
          </a:p>
          <a:p>
            <a:endParaRPr lang="fr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42055E-1C91-35B5-F3AF-AC3872FE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1" y="925834"/>
            <a:ext cx="4277793" cy="359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5. Attaque au feu &amp; retour à la normale</a:t>
            </a:r>
          </a:p>
          <a:p>
            <a:r>
              <a:rPr lang="fr-BE" sz="1400" dirty="0"/>
              <a:t>18h14 – arrivée des premiers pompiers sur place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16 minutes après le début de l’incendie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14 minutes après le contact téléphonique avec le PC</a:t>
            </a:r>
          </a:p>
          <a:p>
            <a:endParaRPr lang="fr-BE" sz="1400" dirty="0"/>
          </a:p>
          <a:p>
            <a:r>
              <a:rPr lang="fr-BE" sz="1400" dirty="0">
                <a:solidFill>
                  <a:srgbClr val="FF0000"/>
                </a:solidFill>
              </a:rPr>
              <a:t>à pied à contresens sans avoir demander l’aval au PC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DC6FB5-B97A-ED81-5374-AFDA4932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347614"/>
            <a:ext cx="4008693" cy="25922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AF5BC5-48F3-2BDE-776B-D1534C4BD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336175"/>
            <a:ext cx="4008693" cy="26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134" y="822897"/>
            <a:ext cx="8424936" cy="3693069"/>
          </a:xfrm>
        </p:spPr>
        <p:txBody>
          <a:bodyPr>
            <a:normAutofit/>
          </a:bodyPr>
          <a:lstStyle/>
          <a:p>
            <a:r>
              <a:rPr lang="fr-BE" dirty="0"/>
              <a:t>5. Attaque au feu &amp; retour à la normale</a:t>
            </a:r>
          </a:p>
          <a:p>
            <a:r>
              <a:rPr lang="fr-BE" sz="1200" dirty="0"/>
              <a:t>18h18 – </a:t>
            </a:r>
            <a:r>
              <a:rPr lang="fr-BE" sz="1200" dirty="0">
                <a:solidFill>
                  <a:srgbClr val="00B050"/>
                </a:solidFill>
              </a:rPr>
              <a:t>feu éteint en 4 </a:t>
            </a:r>
            <a:r>
              <a:rPr lang="fr-BE" sz="1200">
                <a:solidFill>
                  <a:srgbClr val="00B050"/>
                </a:solidFill>
              </a:rPr>
              <a:t>minutes &amp; utilisation des hydrants OK</a:t>
            </a:r>
            <a:endParaRPr lang="fr-BE" sz="1200" dirty="0">
              <a:solidFill>
                <a:srgbClr val="00B050"/>
              </a:solidFill>
            </a:endParaRPr>
          </a:p>
          <a:p>
            <a:r>
              <a:rPr lang="fr-BE" sz="1200" dirty="0">
                <a:solidFill>
                  <a:srgbClr val="FF0000"/>
                </a:solidFill>
              </a:rPr>
              <a:t>            pas de demande d’évacuer les fumées (cf. PIS)</a:t>
            </a:r>
          </a:p>
          <a:p>
            <a:r>
              <a:rPr lang="fr-BE" sz="1200" dirty="0"/>
              <a:t>18h28 –</a:t>
            </a:r>
            <a:r>
              <a:rPr lang="fr-BE" sz="1200" dirty="0">
                <a:solidFill>
                  <a:srgbClr val="00B050"/>
                </a:solidFill>
              </a:rPr>
              <a:t> </a:t>
            </a:r>
            <a:r>
              <a:rPr lang="fr-BE" sz="1200" dirty="0">
                <a:solidFill>
                  <a:srgbClr val="FF0000"/>
                </a:solidFill>
              </a:rPr>
              <a:t>arrivée d’un fourgon de pompier à contresens</a:t>
            </a:r>
          </a:p>
          <a:p>
            <a:r>
              <a:rPr lang="fr-BE" sz="1200" dirty="0"/>
              <a:t>18h48 – </a:t>
            </a:r>
            <a:r>
              <a:rPr lang="fr-BE" sz="1200" dirty="0">
                <a:solidFill>
                  <a:srgbClr val="00B050"/>
                </a:solidFill>
              </a:rPr>
              <a:t>arrivée de la police sur les lieux</a:t>
            </a:r>
          </a:p>
          <a:p>
            <a:r>
              <a:rPr lang="fr-BE" sz="1200" dirty="0"/>
              <a:t>19h00 – </a:t>
            </a:r>
            <a:r>
              <a:rPr lang="fr-BE" sz="1200" dirty="0">
                <a:solidFill>
                  <a:srgbClr val="00B050"/>
                </a:solidFill>
              </a:rPr>
              <a:t>confirmation du SIAMU de la fin de l’incendie</a:t>
            </a:r>
          </a:p>
          <a:p>
            <a:r>
              <a:rPr lang="fr-BE" sz="1200" dirty="0">
                <a:solidFill>
                  <a:srgbClr val="00B050"/>
                </a:solidFill>
              </a:rPr>
              <a:t>            remise des équipements en mode nominal</a:t>
            </a:r>
          </a:p>
          <a:p>
            <a:r>
              <a:rPr lang="fr-BE" sz="1200" dirty="0"/>
              <a:t>19h07 – </a:t>
            </a:r>
            <a:r>
              <a:rPr lang="fr-BE" sz="1200" dirty="0">
                <a:solidFill>
                  <a:srgbClr val="00B050"/>
                </a:solidFill>
              </a:rPr>
              <a:t>équipe technique sur place</a:t>
            </a:r>
          </a:p>
          <a:p>
            <a:r>
              <a:rPr lang="fr-BE" sz="1200" dirty="0"/>
              <a:t>21h05 – </a:t>
            </a:r>
            <a:r>
              <a:rPr lang="fr-BE" sz="1200" dirty="0">
                <a:solidFill>
                  <a:srgbClr val="00B050"/>
                </a:solidFill>
              </a:rPr>
              <a:t>le véhicule est dépanné</a:t>
            </a:r>
          </a:p>
          <a:p>
            <a:r>
              <a:rPr lang="fr-BE" sz="1200" dirty="0"/>
              <a:t>21h10 – </a:t>
            </a:r>
            <a:r>
              <a:rPr lang="fr-BE" sz="1200" dirty="0">
                <a:solidFill>
                  <a:srgbClr val="00B050"/>
                </a:solidFill>
              </a:rPr>
              <a:t>réouverture du tunnel 3h 12 minutes après le début de l’incendie</a:t>
            </a:r>
          </a:p>
          <a:p>
            <a:endParaRPr lang="fr-BE" sz="1400" dirty="0">
              <a:solidFill>
                <a:srgbClr val="00B05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0EB755-81CE-EFD7-315F-7594796EF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987" y="987574"/>
            <a:ext cx="3720879" cy="217874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6F6E636-855F-07AD-BC92-41698BC4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86" y="987574"/>
            <a:ext cx="3720879" cy="2565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82A2098-47C7-F0A8-5B22-45C3F8887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189" y="1004029"/>
            <a:ext cx="3887284" cy="254929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3012A0A-E929-D006-DC37-F084BC64F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394" y="970159"/>
            <a:ext cx="3889078" cy="25249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55C0FB2-D337-78F0-9673-4D87E763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826" y="952242"/>
            <a:ext cx="391621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532" y="987574"/>
            <a:ext cx="8424936" cy="32403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r-BE" sz="3200" dirty="0"/>
              <a:t>6. Comportement de l’infrastructure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Les analyses des dégâts sur l’infrastructure sont : 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- 10 mètres de bardages endommagés (+ou- 10 plaques) 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- 2 plots de jalonnements endommagés 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- 1 panneau de jalonnement endommagé 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- 3 extincteurs utilisés donc à remplacer 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- vérification des câblages centraux et latéraux</a:t>
            </a: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- vérification des systèmes d'évacuation de fumées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solidFill>
                  <a:srgbClr val="000000"/>
                </a:solidFill>
              </a:rPr>
              <a:t>- </a:t>
            </a:r>
            <a:r>
              <a:rPr lang="fr-FR" sz="1800" b="0" i="0" u="none" strike="noStrike" baseline="0" dirty="0">
                <a:solidFill>
                  <a:srgbClr val="000000"/>
                </a:solidFill>
              </a:rPr>
              <a:t>vérification des panneaux </a:t>
            </a:r>
            <a:r>
              <a:rPr lang="fr-FR" sz="1800" b="0" i="0" u="none" strike="noStrike" baseline="0" dirty="0" err="1">
                <a:solidFill>
                  <a:srgbClr val="000000"/>
                </a:solidFill>
              </a:rPr>
              <a:t>promats</a:t>
            </a:r>
            <a:r>
              <a:rPr lang="fr-FR" sz="1800" b="0" i="0" u="none" strike="noStrike" baseline="0" dirty="0">
                <a:solidFill>
                  <a:srgbClr val="000000"/>
                </a:solidFill>
              </a:rPr>
              <a:t> ( 30 m² )</a:t>
            </a:r>
          </a:p>
          <a:p>
            <a:pPr>
              <a:lnSpc>
                <a:spcPct val="120000"/>
              </a:lnSpc>
            </a:pP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1800" b="0" i="0" u="none" strike="noStrike" baseline="0" dirty="0">
                <a:solidFill>
                  <a:srgbClr val="000000"/>
                </a:solidFill>
              </a:rPr>
              <a:t>Suite à l’enclenchement de la macro commande incendie depuis la salle, pas d’alarme de dysfonctionnement de la ventilation ou autre équipement de sécurité (à part la barrière Yser). </a:t>
            </a:r>
          </a:p>
        </p:txBody>
      </p:sp>
    </p:spTree>
    <p:extLst>
      <p:ext uri="{BB962C8B-B14F-4D97-AF65-F5344CB8AC3E}">
        <p14:creationId xmlns:p14="http://schemas.microsoft.com/office/powerpoint/2010/main" val="150295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7. Conclusions</a:t>
            </a:r>
          </a:p>
          <a:p>
            <a:endParaRPr lang="fr-BE" dirty="0"/>
          </a:p>
          <a:p>
            <a:r>
              <a:rPr lang="fr-BE" sz="1400" dirty="0"/>
              <a:t>Organisation de deux grandes réunions de débriefing :</a:t>
            </a:r>
          </a:p>
          <a:p>
            <a:r>
              <a:rPr lang="fr-BE" sz="1400" dirty="0"/>
              <a:t>26 juillet : Retour d’expérience interne Bruxelles Mobilité avec CirCul2020</a:t>
            </a:r>
          </a:p>
          <a:p>
            <a:r>
              <a:rPr lang="fr-BE" sz="1400" dirty="0"/>
              <a:t>16 août : Retour d’expérience avec le SIAMU, Bruxelles Mobilité et CirCul2020</a:t>
            </a:r>
          </a:p>
        </p:txBody>
      </p:sp>
    </p:spTree>
    <p:extLst>
      <p:ext uri="{BB962C8B-B14F-4D97-AF65-F5344CB8AC3E}">
        <p14:creationId xmlns:p14="http://schemas.microsoft.com/office/powerpoint/2010/main" val="16472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536" y="627534"/>
            <a:ext cx="8424936" cy="3096344"/>
          </a:xfrm>
        </p:spPr>
        <p:txBody>
          <a:bodyPr/>
          <a:lstStyle/>
          <a:p>
            <a:r>
              <a:rPr lang="fr-BE" dirty="0"/>
              <a:t>7. Conclusions</a:t>
            </a:r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0EF1FA85-D13A-3AB6-FE8B-338399729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374412"/>
              </p:ext>
            </p:extLst>
          </p:nvPr>
        </p:nvGraphicFramePr>
        <p:xfrm>
          <a:off x="445701" y="902606"/>
          <a:ext cx="8375449" cy="333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825">
                  <a:extLst>
                    <a:ext uri="{9D8B030D-6E8A-4147-A177-3AD203B41FA5}">
                      <a16:colId xmlns:a16="http://schemas.microsoft.com/office/drawing/2014/main" val="400399000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72940607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693544736"/>
                    </a:ext>
                  </a:extLst>
                </a:gridCol>
              </a:tblGrid>
              <a:tr h="351248">
                <a:tc>
                  <a:txBody>
                    <a:bodyPr/>
                    <a:lstStyle/>
                    <a:p>
                      <a:r>
                        <a:rPr lang="fr-BE" sz="1600" noProof="0" dirty="0"/>
                        <a:t>Constat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noProof="0" dirty="0" err="1"/>
                        <a:t>REx</a:t>
                      </a:r>
                      <a:endParaRPr lang="fr-BE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noProof="0" dirty="0"/>
                        <a:t>Plan d’action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281868"/>
                  </a:ext>
                </a:extLst>
              </a:tr>
              <a:tr h="405740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Pas d’alertes DAI « panne » et « marche-arrière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Le filtre « congestion » est trop restrictif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Retravailler les seuils de détection et les retester sur </a:t>
                      </a:r>
                      <a:r>
                        <a:rPr lang="fr-BE" sz="1100" noProof="0"/>
                        <a:t>le terrain</a:t>
                      </a:r>
                      <a:endParaRPr lang="fr-B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569461"/>
                  </a:ext>
                </a:extLst>
              </a:tr>
              <a:tr h="405740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Barrière Yser défaillant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En avarie depuis des semaines (délais de réparation contractuelle = 18 semaines)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Raccourcir le délais de réparation des barrières à 48h (prévoir un stock de réserve)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07135"/>
                  </a:ext>
                </a:extLst>
              </a:tr>
              <a:tr h="405740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Message d’alerte du PC au SIAMU erroné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Opérateur trafic perturbé par l’appel entrant des pompiers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Aider à mieux structurer le message d’alerte depuis le SAE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501305"/>
                  </a:ext>
                </a:extLst>
              </a:tr>
              <a:tr h="405740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Mise en phase 2 de la ventilation depuis le début de l’évènement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Opérateur technique perturbé par un pop-up complexe sur la GTC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Simplifier la lecture des commandes sur la GTC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022042"/>
                  </a:ext>
                </a:extLst>
              </a:tr>
              <a:tr h="405740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Radio BREAK IN non fonctionnel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Client hors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Réparation du client et interfaçage avec la GTC planifiée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34491"/>
                  </a:ext>
                </a:extLst>
              </a:tr>
              <a:tr h="405740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Pompiers rentrent à contresens sans contact au PC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fr-BE" sz="1100" noProof="0" dirty="0"/>
                    </a:p>
                    <a:p>
                      <a:r>
                        <a:rPr lang="fr-BE" sz="1100" noProof="0" dirty="0"/>
                        <a:t>Stratégie définie dans le PIS et traduite dans les TSA non suivie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fr-BE" sz="1100" noProof="0" dirty="0"/>
                    </a:p>
                    <a:p>
                      <a:r>
                        <a:rPr lang="fr-BE" sz="1100" noProof="0" dirty="0"/>
                        <a:t>Formation des équipes pompiers et tester ces éléments explicitement dans les exercices suivantes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285152"/>
                  </a:ext>
                </a:extLst>
              </a:tr>
              <a:tr h="351248">
                <a:tc>
                  <a:txBody>
                    <a:bodyPr/>
                    <a:lstStyle/>
                    <a:p>
                      <a:r>
                        <a:rPr lang="fr-BE" sz="1100" noProof="0" dirty="0"/>
                        <a:t>Pompiers omettent de contacter le PC pour activer la phase 2 de la ventilation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100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255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5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BC4A01-1432-0D89-3882-5480592E87B9}"/>
              </a:ext>
            </a:extLst>
          </p:cNvPr>
          <p:cNvSpPr txBox="1">
            <a:spLocks/>
          </p:cNvSpPr>
          <p:nvPr/>
        </p:nvSpPr>
        <p:spPr>
          <a:xfrm>
            <a:off x="1475656" y="2117525"/>
            <a:ext cx="7560840" cy="9582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72763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C3857D-2974-42C4-B5F6-858AFD3D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Incendie Tunnel </a:t>
            </a:r>
            <a:r>
              <a:rPr lang="fr-BE" dirty="0" err="1"/>
              <a:t>annie</a:t>
            </a:r>
            <a:r>
              <a:rPr lang="fr-BE" dirty="0"/>
              <a:t> </a:t>
            </a:r>
            <a:r>
              <a:rPr lang="fr-BE" dirty="0" err="1"/>
              <a:t>cordy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10EAEC-3945-49D6-96C9-9263CD2E1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4 juillet 2022</a:t>
            </a:r>
          </a:p>
        </p:txBody>
      </p:sp>
    </p:spTree>
    <p:extLst>
      <p:ext uri="{BB962C8B-B14F-4D97-AF65-F5344CB8AC3E}">
        <p14:creationId xmlns:p14="http://schemas.microsoft.com/office/powerpoint/2010/main" val="207287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1E79DE5-61E4-4FC9-A033-8632547B76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fr-BE" dirty="0"/>
              <a:t>Introduction</a:t>
            </a:r>
          </a:p>
          <a:p>
            <a:pPr marL="457200" indent="-457200">
              <a:buAutoNum type="arabicPeriod"/>
            </a:pPr>
            <a:r>
              <a:rPr lang="fr-BE" dirty="0"/>
              <a:t>Rappel des faits</a:t>
            </a:r>
          </a:p>
          <a:p>
            <a:pPr marL="457200" indent="-457200">
              <a:buAutoNum type="arabicPeriod"/>
            </a:pPr>
            <a:r>
              <a:rPr lang="fr-BE" dirty="0"/>
              <a:t>Gestion de l’alerte &amp; suivi de l’évènement</a:t>
            </a:r>
          </a:p>
          <a:p>
            <a:pPr marL="457200" indent="-457200">
              <a:buAutoNum type="arabicPeriod"/>
            </a:pPr>
            <a:r>
              <a:rPr lang="fr-BE" dirty="0"/>
              <a:t>Auto évacuation</a:t>
            </a:r>
          </a:p>
          <a:p>
            <a:pPr marL="457200" indent="-457200">
              <a:buAutoNum type="arabicPeriod"/>
            </a:pPr>
            <a:r>
              <a:rPr lang="fr-BE" dirty="0"/>
              <a:t>Attaque au feu &amp; retour à la normale</a:t>
            </a:r>
          </a:p>
          <a:p>
            <a:pPr marL="457200" indent="-457200">
              <a:buAutoNum type="arabicPeriod"/>
            </a:pPr>
            <a:r>
              <a:rPr lang="fr-BE" dirty="0"/>
              <a:t>Comportement de l’infrastructure</a:t>
            </a:r>
          </a:p>
          <a:p>
            <a:pPr marL="457200" indent="-457200">
              <a:buAutoNum type="arabicPeriod"/>
            </a:pPr>
            <a:r>
              <a:rPr lang="fr-BE" dirty="0"/>
              <a:t>Conclusions</a:t>
            </a: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0FB6FC8A-A75A-B739-E1D4-56289F6B5C00}"/>
              </a:ext>
            </a:extLst>
          </p:cNvPr>
          <p:cNvSpPr txBox="1">
            <a:spLocks/>
          </p:cNvSpPr>
          <p:nvPr/>
        </p:nvSpPr>
        <p:spPr>
          <a:xfrm>
            <a:off x="251520" y="411510"/>
            <a:ext cx="8424936" cy="6375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Incendie Tunnel Annie Cordy – 4 juillet 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126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1. Introduction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A7BBFFAC-E7AB-E21F-8C78-E2A8085B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68" y="1059582"/>
            <a:ext cx="4929229" cy="3420766"/>
          </a:xfrm>
          <a:prstGeom prst="rect">
            <a:avLst/>
          </a:prstGeom>
        </p:spPr>
      </p:pic>
      <p:sp>
        <p:nvSpPr>
          <p:cNvPr id="3" name="Rechteraccolade 2">
            <a:extLst>
              <a:ext uri="{FF2B5EF4-FFF2-40B4-BE49-F238E27FC236}">
                <a16:creationId xmlns:a16="http://schemas.microsoft.com/office/drawing/2014/main" id="{4A493DDB-CA52-E739-8FB0-C38264474E26}"/>
              </a:ext>
            </a:extLst>
          </p:cNvPr>
          <p:cNvSpPr/>
          <p:nvPr/>
        </p:nvSpPr>
        <p:spPr>
          <a:xfrm rot="17679755">
            <a:off x="3702612" y="1293479"/>
            <a:ext cx="270000" cy="1112312"/>
          </a:xfrm>
          <a:prstGeom prst="righ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6E7FCC-44F1-0358-71E4-49E8FD58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385" y="1005402"/>
            <a:ext cx="6209780" cy="35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532" y="987574"/>
            <a:ext cx="8424936" cy="3240360"/>
          </a:xfrm>
        </p:spPr>
        <p:txBody>
          <a:bodyPr>
            <a:normAutofit/>
          </a:bodyPr>
          <a:lstStyle/>
          <a:p>
            <a:r>
              <a:rPr lang="fr-BE" dirty="0"/>
              <a:t>2. Rappel des faits</a:t>
            </a:r>
          </a:p>
          <a:p>
            <a:r>
              <a:rPr lang="fr-BE" sz="1600" b="1" dirty="0"/>
              <a:t>* Lundi 4 juillet 2022 – 17h47</a:t>
            </a:r>
          </a:p>
          <a:p>
            <a:r>
              <a:rPr lang="fr-BE" sz="1400" dirty="0"/>
              <a:t>Véhicule en panne sur la bande gauche dans le Tunnel</a:t>
            </a:r>
          </a:p>
          <a:p>
            <a:r>
              <a:rPr lang="fr-BE" sz="1400" dirty="0"/>
              <a:t>Annie Cordy tube direction Basilique à hauteur du PM 540</a:t>
            </a:r>
          </a:p>
          <a:p>
            <a:r>
              <a:rPr lang="fr-BE" sz="1600" b="1" dirty="0"/>
              <a:t>* Lundi 4 juillet 2022 – 17h51</a:t>
            </a:r>
          </a:p>
          <a:p>
            <a:r>
              <a:rPr lang="fr-BE" sz="1400" dirty="0"/>
              <a:t>Les passagers décident de quitter leur véhicule pour le</a:t>
            </a:r>
          </a:p>
          <a:p>
            <a:r>
              <a:rPr lang="fr-BE" sz="1400" dirty="0"/>
              <a:t>pousser (assisté par d’autres personnes) </a:t>
            </a:r>
            <a:r>
              <a:rPr lang="fr-FR" sz="1400" dirty="0"/>
              <a:t>jusqu’à la zone de dégagement juste en amont</a:t>
            </a:r>
            <a:r>
              <a:rPr lang="fr-BE" sz="1400" dirty="0"/>
              <a:t> </a:t>
            </a:r>
          </a:p>
          <a:p>
            <a:r>
              <a:rPr lang="fr-BE" sz="1600" b="1" dirty="0"/>
              <a:t>* Lundi 4 juillet 2022 – 17h57</a:t>
            </a:r>
          </a:p>
          <a:p>
            <a:r>
              <a:rPr lang="fr-BE" sz="1400" dirty="0"/>
              <a:t>Le véhicule </a:t>
            </a:r>
            <a:r>
              <a:rPr lang="fr-FR" sz="1400" dirty="0"/>
              <a:t>toujours en défaut prend feu et dégage des fumées importantes - l’incendie se déclare</a:t>
            </a:r>
            <a:endParaRPr lang="fr-BE" sz="1400" dirty="0"/>
          </a:p>
          <a:p>
            <a:endParaRPr lang="fr-BE" sz="1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43299F-F59C-0761-F3E6-86A97FB53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813334"/>
            <a:ext cx="3932485" cy="22203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2DFB662-6E58-0158-9500-1CED8765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077" y="813334"/>
            <a:ext cx="3968441" cy="22322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BA17CDD-211F-4368-14D8-698C4070B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817007"/>
            <a:ext cx="3978755" cy="22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3. Gestion de l’alerte et suivi de l’évènement</a:t>
            </a:r>
          </a:p>
          <a:p>
            <a:r>
              <a:rPr lang="fr-BE" sz="1400" b="1" dirty="0"/>
              <a:t>17h47 - véhicule en panne :</a:t>
            </a:r>
          </a:p>
          <a:p>
            <a:r>
              <a:rPr lang="fr-BE" sz="1400" dirty="0">
                <a:solidFill>
                  <a:srgbClr val="FF0000"/>
                </a:solidFill>
              </a:rPr>
              <a:t>PAS de détection par la DAI</a:t>
            </a:r>
          </a:p>
          <a:p>
            <a:r>
              <a:rPr lang="fr-BE" sz="1400" b="1" dirty="0"/>
              <a:t>17h51 - piétons sur la chaussée en poussant le véhicule en marche-arrière :</a:t>
            </a:r>
          </a:p>
          <a:p>
            <a:r>
              <a:rPr lang="fr-BE" sz="1400" dirty="0">
                <a:solidFill>
                  <a:srgbClr val="FF0000"/>
                </a:solidFill>
              </a:rPr>
              <a:t>PAS de détection par la DAI</a:t>
            </a:r>
          </a:p>
          <a:p>
            <a:r>
              <a:rPr lang="fr-BE" sz="1400" b="1" dirty="0"/>
              <a:t>17h57 - présence de la fumée en tunnel :</a:t>
            </a:r>
          </a:p>
          <a:p>
            <a:r>
              <a:rPr lang="fr-BE" sz="1400" dirty="0">
                <a:solidFill>
                  <a:srgbClr val="00B050"/>
                </a:solidFill>
              </a:rPr>
              <a:t>Détection par la DAI à 17:58:13</a:t>
            </a:r>
          </a:p>
          <a:p>
            <a:r>
              <a:rPr lang="fr-BE" sz="1400" i="1" dirty="0">
                <a:solidFill>
                  <a:srgbClr val="FF0000"/>
                </a:solidFill>
              </a:rPr>
              <a:t>Détection par le câble thermométrique vers 18h03</a:t>
            </a:r>
          </a:p>
        </p:txBody>
      </p:sp>
    </p:spTree>
    <p:extLst>
      <p:ext uri="{BB962C8B-B14F-4D97-AF65-F5344CB8AC3E}">
        <p14:creationId xmlns:p14="http://schemas.microsoft.com/office/powerpoint/2010/main" val="24046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85" y="807554"/>
            <a:ext cx="8928992" cy="3528392"/>
          </a:xfrm>
        </p:spPr>
        <p:txBody>
          <a:bodyPr>
            <a:normAutofit/>
          </a:bodyPr>
          <a:lstStyle/>
          <a:p>
            <a:r>
              <a:rPr lang="fr-BE" dirty="0"/>
              <a:t>3. Gestion de l’alerte et suivi de l’évènement</a:t>
            </a:r>
          </a:p>
          <a:p>
            <a:pPr>
              <a:lnSpc>
                <a:spcPct val="100000"/>
              </a:lnSpc>
            </a:pPr>
            <a:r>
              <a:rPr lang="fr-BE" sz="1400" b="1" dirty="0"/>
              <a:t>17h59 – fermeture physique du tunnel :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commande macro sur la GTC (barrières, feux rouges et SAV)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FF0000"/>
                </a:solidFill>
              </a:rPr>
              <a:t>défaillance de la barrière à l’entrée Yser</a:t>
            </a:r>
          </a:p>
          <a:p>
            <a:pPr>
              <a:lnSpc>
                <a:spcPct val="100000"/>
              </a:lnSpc>
            </a:pPr>
            <a:r>
              <a:rPr lang="fr-BE" sz="1400" b="1" dirty="0"/>
              <a:t>18h00 – téléphone entrant des pompiers demandant de confirmer un incendie tunnel « à la Basilique » :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FF0000"/>
                </a:solidFill>
              </a:rPr>
              <a:t>contraire aux TSA établis dans le PIS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FF0000"/>
                </a:solidFill>
              </a:rPr>
              <a:t>la localisation donnée n’est pas suffisamment précise</a:t>
            </a:r>
          </a:p>
          <a:p>
            <a:pPr>
              <a:lnSpc>
                <a:spcPct val="100000"/>
              </a:lnSpc>
            </a:pPr>
            <a:r>
              <a:rPr lang="fr-BE" sz="1400" b="1" dirty="0"/>
              <a:t>18h01 – activation des équipements de sécurité :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commande macro sur la GTC (ventilation, éclairage, sonorisation)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FF0000"/>
                </a:solidFill>
              </a:rPr>
              <a:t>ventilation : activation erronée de la phase 2 (« évacuation des fumées »)</a:t>
            </a:r>
          </a:p>
          <a:p>
            <a:pPr>
              <a:lnSpc>
                <a:spcPct val="100000"/>
              </a:lnSpc>
            </a:pPr>
            <a:r>
              <a:rPr lang="fr-BE" sz="1400" b="1" dirty="0"/>
              <a:t>18h04 – téléphone sortant à la police :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FF0000"/>
                </a:solidFill>
              </a:rPr>
              <a:t>des véhicules continuent à rentrer le tunnel (en infraction vu le feu rouge à l’entrée)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demande d’envoyer une patrouille pour fermer physiquement l’entrée Yser</a:t>
            </a:r>
          </a:p>
          <a:p>
            <a:pPr>
              <a:lnSpc>
                <a:spcPct val="100000"/>
              </a:lnSpc>
            </a:pPr>
            <a:endParaRPr lang="fr-BE" sz="1400" dirty="0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8BDBBC-9997-EF73-71F0-39DB9D08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9502"/>
            <a:ext cx="4680520" cy="40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4. </a:t>
            </a:r>
            <a:r>
              <a:rPr lang="fr-BE" dirty="0" err="1"/>
              <a:t>Autoévacuation</a:t>
            </a:r>
            <a:endParaRPr lang="fr-BE" dirty="0"/>
          </a:p>
          <a:p>
            <a:pPr>
              <a:lnSpc>
                <a:spcPct val="100000"/>
              </a:lnSpc>
            </a:pPr>
            <a:r>
              <a:rPr lang="fr-BE" sz="1400" b="1" dirty="0"/>
              <a:t>18h04 – alerte ouverture porte IS10.1 :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des usagers utilisent l’issue de secours afin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d’évacuer du tube sinistré</a:t>
            </a:r>
          </a:p>
          <a:p>
            <a:pPr>
              <a:lnSpc>
                <a:spcPct val="100000"/>
              </a:lnSpc>
            </a:pPr>
            <a:endParaRPr lang="fr-BE" sz="14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FF0000"/>
                </a:solidFill>
              </a:rPr>
              <a:t>pas d’utilisation des PAU</a:t>
            </a:r>
          </a:p>
          <a:p>
            <a:pPr>
              <a:lnSpc>
                <a:spcPct val="100000"/>
              </a:lnSpc>
            </a:pPr>
            <a:endParaRPr lang="fr-BE" sz="14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sonorisation active, </a:t>
            </a:r>
            <a:r>
              <a:rPr lang="fr-BE" sz="1400" dirty="0">
                <a:solidFill>
                  <a:srgbClr val="FF0000"/>
                </a:solidFill>
              </a:rPr>
              <a:t>sauf la radio BREAK IN</a:t>
            </a:r>
          </a:p>
          <a:p>
            <a:endParaRPr lang="fr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F20CB8-A5E2-1E77-3461-D3FB80FE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779662"/>
            <a:ext cx="4420914" cy="20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75FE38-B32D-4DE4-BEEF-528A6377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Incendie Tunnel Annie Cordy – 4 juillet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08D7B-9B75-4B51-B796-6F62CF985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4. Auto évacuation</a:t>
            </a:r>
          </a:p>
          <a:p>
            <a:pPr>
              <a:lnSpc>
                <a:spcPct val="100000"/>
              </a:lnSpc>
            </a:pPr>
            <a:r>
              <a:rPr lang="fr-BE" sz="1400" dirty="0">
                <a:solidFill>
                  <a:srgbClr val="00B050"/>
                </a:solidFill>
              </a:rPr>
              <a:t>des usagers utilisent également la trémie d’entrée pour sortir du tube (en voiture ou à pied)</a:t>
            </a:r>
          </a:p>
          <a:p>
            <a:pPr>
              <a:lnSpc>
                <a:spcPct val="100000"/>
              </a:lnSpc>
            </a:pPr>
            <a:endParaRPr lang="fr-BE" sz="1400" dirty="0">
              <a:solidFill>
                <a:srgbClr val="00B050"/>
              </a:solidFill>
            </a:endParaRPr>
          </a:p>
          <a:p>
            <a:endParaRPr lang="fr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6F7150A-C5EB-67D5-82F4-37675B50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665582"/>
            <a:ext cx="4248472" cy="25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harte-Huisstijl" ma:contentTypeID="0x010100DBAA8B00DAA7C7409BC687FC09F57BB400634D51E417A71B45BA5DC9CCA25A192D" ma:contentTypeVersion="36" ma:contentTypeDescription="" ma:contentTypeScope="" ma:versionID="00b2fb219d5bcce5eeb29a89f06730f6">
  <xsd:schema xmlns:xsd="http://www.w3.org/2001/XMLSchema" xmlns:xs="http://www.w3.org/2001/XMLSchema" xmlns:p="http://schemas.microsoft.com/office/2006/metadata/properties" xmlns:ns2="bfa7d963-24c6-42df-9c60-af0ce4d6be14" xmlns:ns3="12cb0234-c0b0-4c53-84af-973ef88e2a02" xmlns:ns4="262a9649-6801-4f9f-aa85-4642c5d4536c" targetNamespace="http://schemas.microsoft.com/office/2006/metadata/properties" ma:root="true" ma:fieldsID="a10f0dbebf433fe61deb8fb60f67c92c" ns2:_="" ns3:_="" ns4:_="">
    <xsd:import namespace="bfa7d963-24c6-42df-9c60-af0ce4d6be14"/>
    <xsd:import namespace="12cb0234-c0b0-4c53-84af-973ef88e2a02"/>
    <xsd:import namespace="262a9649-6801-4f9f-aa85-4642c5d4536c"/>
    <xsd:element name="properties">
      <xsd:complexType>
        <xsd:sequence>
          <xsd:element name="documentManagement">
            <xsd:complexType>
              <xsd:all>
                <xsd:element ref="ns2:Langue_x0020_du_x0020_fichier" minOccurs="0"/>
                <xsd:element ref="ns2:Colorimétrie" minOccurs="0"/>
                <xsd:element ref="ns2:Taille" minOccurs="0"/>
                <xsd:element ref="ns2:Fichier_x0020_source_x0020__x002f__x0020_fichier_x0020_prêt_x0020_à_x0020_l_x0027_emploi" minOccurs="0"/>
                <xsd:element ref="ns2:Partage_x0020_Externe" minOccurs="0"/>
                <xsd:element ref="ns2:ab48d136a2a94350bd1385cb088c3d73" minOccurs="0"/>
                <xsd:element ref="ns2:h26b48982cc54ce2baad91dbf090ec32" minOccurs="0"/>
                <xsd:element ref="ns2:l8aa81e9c7994f66b9ca234fedeb2399" minOccurs="0"/>
                <xsd:element ref="ns2:mac55e52456844879d92278c99f13745" minOccurs="0"/>
                <xsd:element ref="ns3:TaxCatchAll" minOccurs="0"/>
                <xsd:element ref="ns2:g28f7e5d01404be58f3bcecbde89fb76" minOccurs="0"/>
                <xsd:element ref="ns3:TaxCatchAllLabel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7d963-24c6-42df-9c60-af0ce4d6be14" elementFormDefault="qualified">
    <xsd:import namespace="http://schemas.microsoft.com/office/2006/documentManagement/types"/>
    <xsd:import namespace="http://schemas.microsoft.com/office/infopath/2007/PartnerControls"/>
    <xsd:element name="Langue_x0020_du_x0020_fichier" ma:index="4" nillable="true" ma:displayName="Langue du fichier" ma:internalName="Langue_x0020_du_x0020_fichier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R"/>
                    <xsd:enumeration value="NL"/>
                    <xsd:enumeration value="DE"/>
                    <xsd:enumeration value="EN"/>
                  </xsd:restriction>
                </xsd:simpleType>
              </xsd:element>
            </xsd:sequence>
          </xsd:extension>
        </xsd:complexContent>
      </xsd:complexType>
    </xsd:element>
    <xsd:element name="Colorimétrie" ma:index="5" nillable="true" ma:displayName="Colorimétrie" ma:format="Dropdown" ma:internalName="Colorim_x00e9_trie">
      <xsd:simpleType>
        <xsd:restriction base="dms:Choice">
          <xsd:enumeration value="RGB"/>
          <xsd:enumeration value="CMYK"/>
          <xsd:enumeration value="PMS"/>
          <xsd:enumeration value="Black"/>
          <xsd:enumeration value="Grey"/>
          <xsd:enumeration value="White"/>
          <xsd:enumeration value="Color"/>
        </xsd:restriction>
      </xsd:simpleType>
    </xsd:element>
    <xsd:element name="Taille" ma:index="6" nillable="true" ma:displayName="Taille" ma:default="A4" ma:format="Dropdown" ma:internalName="Taille">
      <xsd:simpleType>
        <xsd:restriction base="dms:Choice">
          <xsd:enumeration value="A4"/>
          <xsd:enumeration value="A5"/>
          <xsd:enumeration value="C4"/>
          <xsd:enumeration value="C5"/>
          <xsd:enumeration value="US"/>
          <xsd:enumeration value="A3"/>
          <xsd:enumeration value="A0"/>
        </xsd:restriction>
      </xsd:simpleType>
    </xsd:element>
    <xsd:element name="Fichier_x0020_source_x0020__x002f__x0020_fichier_x0020_prêt_x0020_à_x0020_l_x0027_emploi" ma:index="10" nillable="true" ma:displayName="Fichier source / fichier prêt à l'emploi" ma:default="Ready to use" ma:format="RadioButtons" ma:internalName="Fichier_x0020_source_x0020__x002F__x0020_fichier_x0020_pr_x00ea_t_x0020__x00e0__x0020_l_x0027_emploi">
      <xsd:simpleType>
        <xsd:restriction base="dms:Choice">
          <xsd:enumeration value="Source file (dircom)"/>
          <xsd:enumeration value="Ready to use"/>
        </xsd:restriction>
      </xsd:simpleType>
    </xsd:element>
    <xsd:element name="Partage_x0020_Externe" ma:index="11" nillable="true" ma:displayName="Partage Externe" ma:default="0" ma:internalName="Partage_x0020_Externe">
      <xsd:simpleType>
        <xsd:restriction base="dms:Boolean"/>
      </xsd:simpleType>
    </xsd:element>
    <xsd:element name="ab48d136a2a94350bd1385cb088c3d73" ma:index="17" nillable="true" ma:taxonomy="true" ma:internalName="ab48d136a2a94350bd1385cb088c3d73" ma:taxonomyFieldName="Mot_x002d_cl_x00e9_" ma:displayName="Mot-clé" ma:default="2;#Zonder|9ddd5344-b9bc-42e1-8508-7ded4cc539e9" ma:fieldId="{ab48d136-a2a9-4350-bd13-85cb088c3d73}" ma:sspId="57b2d657-d973-4862-aa1b-1284b69771fd" ma:termSetId="56572055-3947-49f9-8293-873dd203eb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26b48982cc54ce2baad91dbf090ec32" ma:index="19" nillable="true" ma:taxonomy="true" ma:internalName="h26b48982cc54ce2baad91dbf090ec32" ma:taxonomyFieldName="Utilisation1" ma:displayName="Utilisation" ma:default="" ma:fieldId="{126b4898-2cc5-4ce2-baad-91dbf090ec32}" ma:sspId="57b2d657-d973-4862-aa1b-1284b69771fd" ma:termSetId="f2456093-ad15-4d73-9ba9-089ba469de6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8aa81e9c7994f66b9ca234fedeb2399" ma:index="20" ma:taxonomy="true" ma:internalName="l8aa81e9c7994f66b9ca234fedeb2399" ma:taxonomyFieldName="Type_x0020_de_x0020_document" ma:displayName="Type de document" ma:default="" ma:fieldId="{58aa81e9-c799-4f66-b9ca-234fedeb2399}" ma:sspId="57b2d657-d973-4862-aa1b-1284b69771fd" ma:termSetId="2de80ec1-06d5-459e-876e-040467a454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55e52456844879d92278c99f13745" ma:index="21" nillable="true" ma:taxonomy="true" ma:internalName="mac55e52456844879d92278c99f13745" ma:taxonomyFieldName="Marquage_x0020_sp_x00e9_cifique" ma:displayName="UA-service" ma:default="" ma:fieldId="{6ac55e52-4568-4487-9d92-278c99f13745}" ma:sspId="57b2d657-d973-4862-aa1b-1284b69771fd" ma:termSetId="8e111a51-807b-4caf-b609-6e5ffce80b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28f7e5d01404be58f3bcecbde89fb76" ma:index="23" nillable="true" ma:taxonomy="true" ma:internalName="g28f7e5d01404be58f3bcecbde89fb76" ma:taxonomyFieldName="Orientation1" ma:displayName="Orientation" ma:default="" ma:fieldId="{028f7e5d-0140-4be5-8f3b-cecbde89fb76}" ma:sspId="57b2d657-d973-4862-aa1b-1284b69771fd" ma:termSetId="c905b95b-2d33-4c01-a245-51a649750a00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b0234-c0b0-4c53-84af-973ef88e2a0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605c4c8-bad4-4d5c-9d7d-2ceb1c18d849}" ma:internalName="TaxCatchAll" ma:showField="CatchAllData" ma:web="bfa7d963-24c6-42df-9c60-af0ce4d6be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8605c4c8-bad4-4d5c-9d7d-2ceb1c18d849}" ma:internalName="TaxCatchAllLabel" ma:readOnly="true" ma:showField="CatchAllDataLabel" ma:web="bfa7d963-24c6-42df-9c60-af0ce4d6be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a9649-6801-4f9f-aa85-4642c5d453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Type de contenu"/>
        <xsd:element ref="dc:title" minOccurs="0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orimétrie xmlns="bfa7d963-24c6-42df-9c60-af0ce4d6be14">Color</Colorimétrie>
    <Partage_x0020_Externe xmlns="bfa7d963-24c6-42df-9c60-af0ce4d6be14">false</Partage_x0020_Externe>
    <mac55e52456844879d92278c99f13745 xmlns="bfa7d963-24c6-42df-9c60-af0ce4d6be14">
      <Terms xmlns="http://schemas.microsoft.com/office/infopath/2007/PartnerControls"/>
    </mac55e52456844879d92278c99f13745>
    <Fichier_x0020_source_x0020__x002f__x0020_fichier_x0020_prêt_x0020_à_x0020_l_x0027_emploi xmlns="bfa7d963-24c6-42df-9c60-af0ce4d6be14">Ready to use</Fichier_x0020_source_x0020__x002f__x0020_fichier_x0020_prêt_x0020_à_x0020_l_x0027_emploi>
    <Taille xmlns="bfa7d963-24c6-42df-9c60-af0ce4d6be14" xsi:nil="true"/>
    <h26b48982cc54ce2baad91dbf090ec32 xmlns="bfa7d963-24c6-42df-9c60-af0ce4d6be14">
      <Terms xmlns="http://schemas.microsoft.com/office/infopath/2007/PartnerControls"/>
    </h26b48982cc54ce2baad91dbf090ec32>
    <l8aa81e9c7994f66b9ca234fedeb2399 xmlns="bfa7d963-24c6-42df-9c60-af0ce4d6be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 PowerPoint</TermName>
          <TermId xmlns="http://schemas.microsoft.com/office/infopath/2007/PartnerControls">637b2f20-df0a-4619-9eb8-50d9a2752545</TermId>
        </TermInfo>
      </Terms>
    </l8aa81e9c7994f66b9ca234fedeb2399>
    <g28f7e5d01404be58f3bcecbde89fb76 xmlns="bfa7d963-24c6-42df-9c60-af0ce4d6be14">
      <Terms xmlns="http://schemas.microsoft.com/office/infopath/2007/PartnerControls"/>
    </g28f7e5d01404be58f3bcecbde89fb76>
    <ab48d136a2a94350bd1385cb088c3d73 xmlns="bfa7d963-24c6-42df-9c60-af0ce4d6be14">
      <Terms xmlns="http://schemas.microsoft.com/office/infopath/2007/PartnerControls"/>
    </ab48d136a2a94350bd1385cb088c3d73>
    <Langue_x0020_du_x0020_fichier xmlns="bfa7d963-24c6-42df-9c60-af0ce4d6be14">
      <Value>NL</Value>
      <Value>FR</Value>
    </Langue_x0020_du_x0020_fichier>
    <TaxCatchAll xmlns="12cb0234-c0b0-4c53-84af-973ef88e2a02">
      <Value>13</Value>
    </TaxCatchAll>
  </documentManagement>
</p:properties>
</file>

<file path=customXml/itemProps1.xml><?xml version="1.0" encoding="utf-8"?>
<ds:datastoreItem xmlns:ds="http://schemas.openxmlformats.org/officeDocument/2006/customXml" ds:itemID="{2E1A5616-B3FB-4A5B-BD57-E6289F786F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9108A6-F576-4FF6-AD92-6DDCFA157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7d963-24c6-42df-9c60-af0ce4d6be14"/>
    <ds:schemaRef ds:uri="12cb0234-c0b0-4c53-84af-973ef88e2a02"/>
    <ds:schemaRef ds:uri="262a9649-6801-4f9f-aa85-4642c5d453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E7894A-04E7-4B1A-AA21-D663C4164F41}">
  <ds:schemaRefs>
    <ds:schemaRef ds:uri="http://schemas.microsoft.com/office/2006/metadata/properties"/>
    <ds:schemaRef ds:uri="http://schemas.microsoft.com/office/infopath/2007/PartnerControls"/>
    <ds:schemaRef ds:uri="bfa7d963-24c6-42df-9c60-af0ce4d6be14"/>
    <ds:schemaRef ds:uri="12cb0234-c0b0-4c53-84af-973ef88e2a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3455</TotalTime>
  <Words>965</Words>
  <Application>Microsoft Office PowerPoint</Application>
  <PresentationFormat>Diavoorstelling (16:9)</PresentationFormat>
  <Paragraphs>126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Aller Light</vt:lpstr>
      <vt:lpstr>Arial</vt:lpstr>
      <vt:lpstr>Calibri</vt:lpstr>
      <vt:lpstr>Courier New</vt:lpstr>
      <vt:lpstr>Thème Office</vt:lpstr>
      <vt:lpstr>PowerPoint-presentatie</vt:lpstr>
      <vt:lpstr>PowerPoint-presentatie</vt:lpstr>
      <vt:lpstr>PowerPoint-presentatie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Incendie Tunnel Annie Cordy – 4 juillet 2022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BM-FR-NL-PPT</dc:title>
  <dc:creator>Benjamin Harpigny</dc:creator>
  <cp:lastModifiedBy>DEBUSSCHERE Brecht</cp:lastModifiedBy>
  <cp:revision>210</cp:revision>
  <cp:lastPrinted>2020-03-03T16:21:53Z</cp:lastPrinted>
  <dcterms:created xsi:type="dcterms:W3CDTF">2013-10-17T10:19:39Z</dcterms:created>
  <dcterms:modified xsi:type="dcterms:W3CDTF">2022-10-13T09:15:11Z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arquage spécifique">
    <vt:lpwstr/>
  </property>
  <property fmtid="{D5CDD505-2E9C-101B-9397-08002B2CF9AE}" pid="3" name="ContentTypeId">
    <vt:lpwstr>0x010100DBAA8B00DAA7C7409BC687FC09F57BB400634D51E417A71B45BA5DC9CCA25A192D</vt:lpwstr>
  </property>
  <property fmtid="{D5CDD505-2E9C-101B-9397-08002B2CF9AE}" pid="4" name="Orientation1">
    <vt:lpwstr/>
  </property>
  <property fmtid="{D5CDD505-2E9C-101B-9397-08002B2CF9AE}" pid="5" name="Mot-clé">
    <vt:lpwstr/>
  </property>
  <property fmtid="{D5CDD505-2E9C-101B-9397-08002B2CF9AE}" pid="6" name="Type de document">
    <vt:lpwstr>13;#Template PowerPoint|637b2f20-df0a-4619-9eb8-50d9a2752545</vt:lpwstr>
  </property>
  <property fmtid="{D5CDD505-2E9C-101B-9397-08002B2CF9AE}" pid="7" name="Utilisation1">
    <vt:lpwstr/>
  </property>
  <property fmtid="{D5CDD505-2E9C-101B-9397-08002B2CF9AE}" pid="8" name="Mot_x002d_cl_x00e9_">
    <vt:lpwstr/>
  </property>
  <property fmtid="{D5CDD505-2E9C-101B-9397-08002B2CF9AE}" pid="9" name="Marquage_x0020_sp_x00e9_cifique">
    <vt:lpwstr/>
  </property>
</Properties>
</file>