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8" r:id="rId3"/>
    <p:sldId id="259" r:id="rId4"/>
    <p:sldId id="260" r:id="rId5"/>
    <p:sldId id="262" r:id="rId6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9" d="100"/>
          <a:sy n="69" d="100"/>
        </p:scale>
        <p:origin x="458" y="19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0F3E8-D42C-4AB3-8B2E-BC28EDC059EA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076C1-1CF8-4BF1-AB49-D7FDFD8DF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05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76C1-1CF8-4BF1-AB49-D7FDFD8DF01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47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76C1-1CF8-4BF1-AB49-D7FDFD8DF01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80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76C1-1CF8-4BF1-AB49-D7FDFD8DF01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37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65303-7784-A9F8-2DD5-933C6CF8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753FFF-E39D-A455-1575-1F51858C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8E54-9E11-4AC2-B732-6D0388981589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124D05-3B19-8516-A92A-8404F0E2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D9F921-DABF-35BE-3E52-847060F5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3A5F-93B2-4A01-AD68-E7634D87F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17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304395-185E-6487-9A8C-F2F1A918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D2171B-FB21-A1EF-9CE3-8C6C8194E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64C8DB-8F13-0670-14E8-F10AA5919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B8E54-9E11-4AC2-B732-6D0388981589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C87135-72A9-75A4-FB08-1A3E198BE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D850BF-FF68-9770-173B-FC24A7B87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3A5F-93B2-4A01-AD68-E7634D87F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svg"/><Relationship Id="rId9" Type="http://schemas.openxmlformats.org/officeDocument/2006/relationships/image" Target="../media/image12.jpe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1CE549C-AB63-E43B-7DF6-89BB6ED1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EE82C6-1D98-854B-49C8-9B7378B16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2902AE2-658E-DCA6-85B8-37CF9B2ED3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946" y="288970"/>
            <a:ext cx="1506117" cy="108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E4C7D070-9E15-449F-A289-FB99D8CEF6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274" y="2992404"/>
            <a:ext cx="6852358" cy="4225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1BF86A3-58EC-D39E-D676-43D9EE73FBE5}"/>
              </a:ext>
            </a:extLst>
          </p:cNvPr>
          <p:cNvSpPr txBox="1"/>
          <p:nvPr/>
        </p:nvSpPr>
        <p:spPr>
          <a:xfrm>
            <a:off x="2551890" y="140717"/>
            <a:ext cx="46580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0" u="none" strike="noStrike" baseline="0" dirty="0">
                <a:latin typeface="DaxOT"/>
              </a:rPr>
              <a:t>Atelier </a:t>
            </a:r>
          </a:p>
          <a:p>
            <a:pPr algn="ctr"/>
            <a:r>
              <a:rPr lang="fr-FR" sz="2800" b="1" dirty="0">
                <a:latin typeface="DaxOT"/>
              </a:rPr>
              <a:t>« </a:t>
            </a:r>
            <a:r>
              <a:rPr lang="fr-FR" sz="2800" b="1" i="0" u="none" strike="noStrike" baseline="0" dirty="0">
                <a:latin typeface="DaxOT"/>
              </a:rPr>
              <a:t>Communiquer avec les usagers en tunnel routier »</a:t>
            </a:r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38376F-F228-28F2-B478-4EEAC93F0E13}"/>
              </a:ext>
            </a:extLst>
          </p:cNvPr>
          <p:cNvSpPr txBox="1"/>
          <p:nvPr/>
        </p:nvSpPr>
        <p:spPr>
          <a:xfrm>
            <a:off x="136188" y="1982766"/>
            <a:ext cx="4503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latin typeface="DaxOT"/>
              </a:rPr>
              <a:t>Continuité </a:t>
            </a:r>
            <a:r>
              <a:rPr lang="fr-FR" sz="2400" b="1" dirty="0">
                <a:latin typeface="DaxOT"/>
              </a:rPr>
              <a:t>signal GPS</a:t>
            </a:r>
          </a:p>
          <a:p>
            <a:r>
              <a:rPr lang="fr-FR" sz="2400" b="1" i="0" u="none" strike="noStrike" baseline="0" dirty="0">
                <a:latin typeface="DaxOT"/>
              </a:rPr>
              <a:t>Projet </a:t>
            </a:r>
            <a:r>
              <a:rPr lang="fr-FR" sz="2400" b="1" i="0" u="none" strike="noStrike" baseline="0" dirty="0" err="1">
                <a:latin typeface="DaxOT"/>
              </a:rPr>
              <a:t>Platooning</a:t>
            </a:r>
            <a:r>
              <a:rPr lang="fr-FR" sz="2400" b="1" i="0" u="none" strike="noStrike" baseline="0" dirty="0">
                <a:latin typeface="DaxOT"/>
              </a:rPr>
              <a:t> Mont Blanc</a:t>
            </a:r>
            <a:endParaRPr lang="fr-FR" sz="2400" dirty="0"/>
          </a:p>
        </p:txBody>
      </p:sp>
      <p:pic>
        <p:nvPicPr>
          <p:cNvPr id="1026" name="Picture 2" descr="Résultat de recherche d'images pour &quot;logo tunnel du Mont Blanc&quot;">
            <a:extLst>
              <a:ext uri="{FF2B5EF4-FFF2-40B4-BE49-F238E27FC236}">
                <a16:creationId xmlns:a16="http://schemas.microsoft.com/office/drawing/2014/main" id="{2AF30960-26A8-83D6-67C3-D69E4D1F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81" y="33904"/>
            <a:ext cx="9620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5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EE82C6-1D98-854B-49C8-9B7378B168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319" y="108784"/>
            <a:ext cx="10080625" cy="7559675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85AA0D7F-2F66-E779-B06D-541CB104455B}"/>
              </a:ext>
            </a:extLst>
          </p:cNvPr>
          <p:cNvSpPr/>
          <p:nvPr/>
        </p:nvSpPr>
        <p:spPr>
          <a:xfrm>
            <a:off x="1057114" y="2961883"/>
            <a:ext cx="1386834" cy="776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F0BB6CE-BD85-EC9A-C294-F316A5A92765}"/>
              </a:ext>
            </a:extLst>
          </p:cNvPr>
          <p:cNvSpPr txBox="1"/>
          <p:nvPr/>
        </p:nvSpPr>
        <p:spPr>
          <a:xfrm>
            <a:off x="934738" y="3069273"/>
            <a:ext cx="17360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GPS </a:t>
            </a:r>
            <a:r>
              <a:rPr lang="en-US" sz="12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est</a:t>
            </a:r>
            <a:r>
              <a:rPr lang="en-US" sz="1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une</a:t>
            </a:r>
            <a:r>
              <a:rPr lang="en-US" sz="1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commodité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8E37842-25C1-5BEA-AD7A-2262250D7064}"/>
              </a:ext>
            </a:extLst>
          </p:cNvPr>
          <p:cNvSpPr/>
          <p:nvPr/>
        </p:nvSpPr>
        <p:spPr>
          <a:xfrm>
            <a:off x="5497952" y="2939946"/>
            <a:ext cx="1561443" cy="860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080C5A1-2B70-9E01-1916-96882D8DC8D4}"/>
              </a:ext>
            </a:extLst>
          </p:cNvPr>
          <p:cNvSpPr txBox="1"/>
          <p:nvPr/>
        </p:nvSpPr>
        <p:spPr>
          <a:xfrm>
            <a:off x="5415869" y="3047336"/>
            <a:ext cx="17360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GPS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reference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universelle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1CE549C-AB63-E43B-7DF6-89BB6ED1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8FBBFD9E-A900-D59E-2405-A26460A9E177}"/>
              </a:ext>
            </a:extLst>
          </p:cNvPr>
          <p:cNvSpPr txBox="1">
            <a:spLocks/>
          </p:cNvSpPr>
          <p:nvPr/>
        </p:nvSpPr>
        <p:spPr>
          <a:xfrm>
            <a:off x="1208792" y="6654632"/>
            <a:ext cx="4296718" cy="6321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9006" indent="-189006" algn="l" defTabSz="756026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019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045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058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071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084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097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110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1D11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Grace a </a:t>
            </a:r>
            <a:r>
              <a:rPr lang="en-US" sz="1800" dirty="0" err="1">
                <a:solidFill>
                  <a:srgbClr val="1D11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SubWAVE</a:t>
            </a:r>
            <a:r>
              <a:rPr lang="en-US" sz="1800" dirty="0">
                <a:solidFill>
                  <a:srgbClr val="1D11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 GPS </a:t>
            </a:r>
            <a:r>
              <a:rPr lang="en-US" sz="1800" dirty="0" err="1">
                <a:solidFill>
                  <a:srgbClr val="1D11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redevient</a:t>
            </a:r>
            <a:r>
              <a:rPr lang="en-US" sz="1800" dirty="0">
                <a:solidFill>
                  <a:srgbClr val="1D11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disponible dans les tunnels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B25F71-C837-A6DD-9C9C-138BFD6CBDBC}"/>
              </a:ext>
            </a:extLst>
          </p:cNvPr>
          <p:cNvSpPr/>
          <p:nvPr/>
        </p:nvSpPr>
        <p:spPr>
          <a:xfrm>
            <a:off x="77688" y="603232"/>
            <a:ext cx="10049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SubWAVE</a:t>
            </a:r>
            <a:b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01A3E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fournit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01A3E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01A3E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01A3E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couverture GPS/GNSS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environnement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naccessible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aux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signaux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des satellites GPS/GNSS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965F12C-42C1-1125-01D1-869676A50111}"/>
              </a:ext>
            </a:extLst>
          </p:cNvPr>
          <p:cNvSpPr txBox="1"/>
          <p:nvPr/>
        </p:nvSpPr>
        <p:spPr>
          <a:xfrm>
            <a:off x="7372066" y="2434325"/>
            <a:ext cx="2865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B9BD5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 </a:t>
            </a:r>
            <a:r>
              <a:rPr lang="en-US" sz="1400" b="1" dirty="0" err="1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signaux</a:t>
            </a: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GPS </a:t>
            </a:r>
            <a:r>
              <a:rPr lang="en-US" sz="1400" b="1" dirty="0" err="1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simulés</a:t>
            </a: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pour que les </a:t>
            </a:r>
            <a:r>
              <a:rPr lang="en-US" sz="1400" b="1" dirty="0" err="1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récepteurs</a:t>
            </a: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GPS </a:t>
            </a:r>
            <a:r>
              <a:rPr lang="en-US" sz="1400" b="1" dirty="0" err="1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fonctionnent</a:t>
            </a: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</a:t>
            </a: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tunnel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0215A3D-145F-75E2-EDB8-BD508CAE1C37}"/>
              </a:ext>
            </a:extLst>
          </p:cNvPr>
          <p:cNvSpPr txBox="1"/>
          <p:nvPr/>
        </p:nvSpPr>
        <p:spPr>
          <a:xfrm>
            <a:off x="7375911" y="3389745"/>
            <a:ext cx="2862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Compatible avec tout type de </a:t>
            </a:r>
            <a:r>
              <a:rPr lang="en-US" sz="1400" b="1" dirty="0" err="1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récepteur</a:t>
            </a: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GPS (smartphone, PMR, IOT,…)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71AE331-4595-BBF7-A373-C1EA863C19A0}"/>
              </a:ext>
            </a:extLst>
          </p:cNvPr>
          <p:cNvSpPr txBox="1"/>
          <p:nvPr/>
        </p:nvSpPr>
        <p:spPr>
          <a:xfrm>
            <a:off x="7343262" y="6780537"/>
            <a:ext cx="2621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900"/>
              </a:spcAft>
              <a:buClr>
                <a:srgbClr val="5B9BD5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“Plug and play”: facile a deployer sur un </a:t>
            </a:r>
            <a:r>
              <a:rPr lang="en-US" sz="1400" b="1" dirty="0" err="1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système</a:t>
            </a: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de cable rayonnant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05359EC-6F47-827A-E45C-5DB5F5E2BD73}"/>
              </a:ext>
            </a:extLst>
          </p:cNvPr>
          <p:cNvSpPr txBox="1"/>
          <p:nvPr/>
        </p:nvSpPr>
        <p:spPr>
          <a:xfrm>
            <a:off x="7359348" y="5516029"/>
            <a:ext cx="261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B9BD5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Transition </a:t>
            </a:r>
            <a:r>
              <a:rPr lang="en-US" sz="1400" b="1" dirty="0" err="1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transparente</a:t>
            </a: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avec le GPS à </a:t>
            </a:r>
            <a:r>
              <a:rPr lang="en-US" sz="1400" b="1" dirty="0" err="1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l’extérieur</a:t>
            </a:r>
            <a:endParaRPr lang="en-US" sz="1400" b="1" dirty="0">
              <a:solidFill>
                <a:srgbClr val="44546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B860B1-4BFA-B15A-98AC-157C9F15018E}"/>
              </a:ext>
            </a:extLst>
          </p:cNvPr>
          <p:cNvSpPr/>
          <p:nvPr/>
        </p:nvSpPr>
        <p:spPr>
          <a:xfrm>
            <a:off x="7309426" y="6256006"/>
            <a:ext cx="2621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1" indent="-285750" fontAlgn="auto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B9BD5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en-US" sz="1400" b="1" dirty="0" err="1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Système</a:t>
            </a: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robuste</a:t>
            </a: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opéré</a:t>
            </a:r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24h/24</a:t>
            </a:r>
            <a:endParaRPr lang="en-US" altLang="en-US" sz="1400" b="1" dirty="0">
              <a:solidFill>
                <a:srgbClr val="44546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197522F-BECE-46BC-1DFA-08AC485C581B}"/>
              </a:ext>
            </a:extLst>
          </p:cNvPr>
          <p:cNvSpPr txBox="1"/>
          <p:nvPr/>
        </p:nvSpPr>
        <p:spPr>
          <a:xfrm>
            <a:off x="7400871" y="4345165"/>
            <a:ext cx="2615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B9BD5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4454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Précision variant d’une localisation a la zone jusqu’à du « indoor RTK » très précis</a:t>
            </a:r>
          </a:p>
        </p:txBody>
      </p:sp>
      <p:pic>
        <p:nvPicPr>
          <p:cNvPr id="7" name="Image 6" descr="Une image contenant texte, plafond&#10;&#10;Description générée automatiquement">
            <a:extLst>
              <a:ext uri="{FF2B5EF4-FFF2-40B4-BE49-F238E27FC236}">
                <a16:creationId xmlns:a16="http://schemas.microsoft.com/office/drawing/2014/main" id="{0CDA3952-D3E9-AA11-CDF8-25DCF447E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7" y="1826429"/>
            <a:ext cx="7196245" cy="4047889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74AB1974-8ADB-DED4-D000-7B07BF18C80B}"/>
              </a:ext>
            </a:extLst>
          </p:cNvPr>
          <p:cNvSpPr/>
          <p:nvPr/>
        </p:nvSpPr>
        <p:spPr>
          <a:xfrm>
            <a:off x="1064672" y="2977438"/>
            <a:ext cx="1386834" cy="7764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2A0772-5B71-9955-5DAD-1C052DD744EC}"/>
              </a:ext>
            </a:extLst>
          </p:cNvPr>
          <p:cNvSpPr txBox="1"/>
          <p:nvPr/>
        </p:nvSpPr>
        <p:spPr>
          <a:xfrm>
            <a:off x="942296" y="3103194"/>
            <a:ext cx="17360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GPS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est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commodité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4010943-AF92-9CD3-47D1-DDCDE8BE3ED2}"/>
              </a:ext>
            </a:extLst>
          </p:cNvPr>
          <p:cNvSpPr/>
          <p:nvPr/>
        </p:nvSpPr>
        <p:spPr>
          <a:xfrm>
            <a:off x="5505510" y="2955501"/>
            <a:ext cx="1561443" cy="8600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3D8A0DD-1462-4EB2-F2AE-EC0A2DBCA2F5}"/>
              </a:ext>
            </a:extLst>
          </p:cNvPr>
          <p:cNvSpPr txBox="1"/>
          <p:nvPr/>
        </p:nvSpPr>
        <p:spPr>
          <a:xfrm>
            <a:off x="5423427" y="3090301"/>
            <a:ext cx="17360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GPS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reference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universelle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8734AE-4998-884F-8672-6D463C0AFD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946" y="288970"/>
            <a:ext cx="1506117" cy="108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Résultat de recherche d'images pour &quot;logo tunnel du Mont Blanc&quot;">
            <a:extLst>
              <a:ext uri="{FF2B5EF4-FFF2-40B4-BE49-F238E27FC236}">
                <a16:creationId xmlns:a16="http://schemas.microsoft.com/office/drawing/2014/main" id="{87FE8653-EC06-DCB8-DCE4-37345CCF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81" y="33904"/>
            <a:ext cx="9620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1CE549C-AB63-E43B-7DF6-89BB6ED1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EE82C6-1D98-854B-49C8-9B7378B16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890"/>
            <a:ext cx="10080625" cy="755967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6F4EB58-2525-5127-0842-8167BFA2F4F3}"/>
              </a:ext>
            </a:extLst>
          </p:cNvPr>
          <p:cNvSpPr/>
          <p:nvPr/>
        </p:nvSpPr>
        <p:spPr>
          <a:xfrm>
            <a:off x="63661" y="5214947"/>
            <a:ext cx="9965802" cy="23398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FFD33198-002B-CA23-687A-EAF8AAE60BBB}"/>
              </a:ext>
            </a:extLst>
          </p:cNvPr>
          <p:cNvGrpSpPr/>
          <p:nvPr/>
        </p:nvGrpSpPr>
        <p:grpSpPr>
          <a:xfrm>
            <a:off x="327710" y="2319856"/>
            <a:ext cx="721375" cy="2081388"/>
            <a:chOff x="-22980" y="2275345"/>
            <a:chExt cx="721375" cy="2081388"/>
          </a:xfrm>
        </p:grpSpPr>
        <p:pic>
          <p:nvPicPr>
            <p:cNvPr id="5" name="Graphique 4" descr="Outils avec un remplissage uni">
              <a:extLst>
                <a:ext uri="{FF2B5EF4-FFF2-40B4-BE49-F238E27FC236}">
                  <a16:creationId xmlns:a16="http://schemas.microsoft.com/office/drawing/2014/main" id="{0761CC70-860C-2922-CE69-C75353A18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1605" y="2275345"/>
              <a:ext cx="720000" cy="720000"/>
            </a:xfrm>
            <a:prstGeom prst="rect">
              <a:avLst/>
            </a:prstGeom>
          </p:spPr>
        </p:pic>
        <p:pic>
          <p:nvPicPr>
            <p:cNvPr id="6" name="Graphique 5" descr="Coche avec un remplissage uni">
              <a:extLst>
                <a:ext uri="{FF2B5EF4-FFF2-40B4-BE49-F238E27FC236}">
                  <a16:creationId xmlns:a16="http://schemas.microsoft.com/office/drawing/2014/main" id="{0F2DA4BF-B2C1-C5C1-293B-C70E99DF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2980" y="3636733"/>
              <a:ext cx="720000" cy="720000"/>
            </a:xfrm>
            <a:prstGeom prst="rect">
              <a:avLst/>
            </a:prstGeom>
          </p:spPr>
        </p:pic>
      </p:grpSp>
      <p:sp>
        <p:nvSpPr>
          <p:cNvPr id="7" name="Rectangle : coins arrondis 26">
            <a:extLst>
              <a:ext uri="{FF2B5EF4-FFF2-40B4-BE49-F238E27FC236}">
                <a16:creationId xmlns:a16="http://schemas.microsoft.com/office/drawing/2014/main" id="{954C25DA-5787-AA3A-142E-805B578D01FB}"/>
              </a:ext>
            </a:extLst>
          </p:cNvPr>
          <p:cNvSpPr/>
          <p:nvPr/>
        </p:nvSpPr>
        <p:spPr>
          <a:xfrm>
            <a:off x="1753879" y="1630963"/>
            <a:ext cx="1359610" cy="508138"/>
          </a:xfrm>
          <a:prstGeom prst="roundRect">
            <a:avLst/>
          </a:prstGeom>
          <a:gradFill>
            <a:gsLst>
              <a:gs pos="0">
                <a:srgbClr val="005982"/>
              </a:gs>
              <a:gs pos="100000">
                <a:srgbClr val="6F187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dirty="0">
                <a:cs typeface="Calibri"/>
              </a:rPr>
              <a:t>Security</a:t>
            </a:r>
          </a:p>
        </p:txBody>
      </p:sp>
      <p:sp>
        <p:nvSpPr>
          <p:cNvPr id="23" name="Rectangle : coins arrondis 26">
            <a:extLst>
              <a:ext uri="{FF2B5EF4-FFF2-40B4-BE49-F238E27FC236}">
                <a16:creationId xmlns:a16="http://schemas.microsoft.com/office/drawing/2014/main" id="{740A82D3-5E20-D596-EB66-4112021083E6}"/>
              </a:ext>
            </a:extLst>
          </p:cNvPr>
          <p:cNvSpPr/>
          <p:nvPr/>
        </p:nvSpPr>
        <p:spPr>
          <a:xfrm>
            <a:off x="4434738" y="1615926"/>
            <a:ext cx="1841391" cy="508138"/>
          </a:xfrm>
          <a:prstGeom prst="roundRect">
            <a:avLst/>
          </a:prstGeom>
          <a:gradFill>
            <a:gsLst>
              <a:gs pos="0">
                <a:srgbClr val="005982"/>
              </a:gs>
              <a:gs pos="100000">
                <a:srgbClr val="6F187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>
                <a:cs typeface="Calibri"/>
              </a:rPr>
              <a:t>Maintenance</a:t>
            </a:r>
          </a:p>
        </p:txBody>
      </p:sp>
      <p:sp>
        <p:nvSpPr>
          <p:cNvPr id="24" name="Rectangle : coins arrondis 26">
            <a:extLst>
              <a:ext uri="{FF2B5EF4-FFF2-40B4-BE49-F238E27FC236}">
                <a16:creationId xmlns:a16="http://schemas.microsoft.com/office/drawing/2014/main" id="{34B4F58B-95DF-013E-FA82-E4C2033F325A}"/>
              </a:ext>
            </a:extLst>
          </p:cNvPr>
          <p:cNvSpPr/>
          <p:nvPr/>
        </p:nvSpPr>
        <p:spPr>
          <a:xfrm>
            <a:off x="7240463" y="1615926"/>
            <a:ext cx="1841391" cy="508138"/>
          </a:xfrm>
          <a:prstGeom prst="roundRect">
            <a:avLst/>
          </a:prstGeom>
          <a:gradFill>
            <a:gsLst>
              <a:gs pos="0">
                <a:srgbClr val="005982"/>
              </a:gs>
              <a:gs pos="100000">
                <a:srgbClr val="6F187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dirty="0">
                <a:cs typeface="Calibri"/>
              </a:rPr>
              <a:t>Services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544CE45-8265-7D41-44ED-265697E61B64}"/>
              </a:ext>
            </a:extLst>
          </p:cNvPr>
          <p:cNvSpPr txBox="1"/>
          <p:nvPr/>
        </p:nvSpPr>
        <p:spPr>
          <a:xfrm>
            <a:off x="1711673" y="4743443"/>
            <a:ext cx="135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F187F"/>
                </a:solidFill>
              </a:rPr>
              <a:t>SAVE</a:t>
            </a:r>
            <a:endParaRPr lang="fr-FR" b="1" dirty="0">
              <a:solidFill>
                <a:srgbClr val="6F187F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8F3D3F2-ABC4-C44C-517C-05F9E23F3D5E}"/>
              </a:ext>
            </a:extLst>
          </p:cNvPr>
          <p:cNvSpPr txBox="1"/>
          <p:nvPr/>
        </p:nvSpPr>
        <p:spPr>
          <a:xfrm>
            <a:off x="4434738" y="4743443"/>
            <a:ext cx="198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F187F"/>
                </a:solidFill>
              </a:rPr>
              <a:t>SUPERVISE</a:t>
            </a:r>
            <a:endParaRPr lang="fr-FR" b="1" dirty="0">
              <a:solidFill>
                <a:srgbClr val="6F187F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6133F19-E089-0F5C-55DF-AB87E3A6918C}"/>
              </a:ext>
            </a:extLst>
          </p:cNvPr>
          <p:cNvSpPr txBox="1"/>
          <p:nvPr/>
        </p:nvSpPr>
        <p:spPr>
          <a:xfrm>
            <a:off x="7240467" y="4743443"/>
            <a:ext cx="184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F187F"/>
                </a:solidFill>
              </a:rPr>
              <a:t>GUIDE</a:t>
            </a:r>
            <a:endParaRPr lang="fr-FR" b="1" dirty="0">
              <a:solidFill>
                <a:srgbClr val="6F187F"/>
              </a:solidFill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DD030195-D07C-2827-56B0-084E670C0603}"/>
              </a:ext>
            </a:extLst>
          </p:cNvPr>
          <p:cNvGrpSpPr/>
          <p:nvPr/>
        </p:nvGrpSpPr>
        <p:grpSpPr>
          <a:xfrm>
            <a:off x="975060" y="2356691"/>
            <a:ext cx="2967099" cy="2018009"/>
            <a:chOff x="456078" y="2312180"/>
            <a:chExt cx="2967099" cy="2018009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C245C04-BA4D-5A01-10B1-515732FD7E20}"/>
                </a:ext>
              </a:extLst>
            </p:cNvPr>
            <p:cNvSpPr txBox="1"/>
            <p:nvPr/>
          </p:nvSpPr>
          <p:spPr>
            <a:xfrm>
              <a:off x="678520" y="3636733"/>
              <a:ext cx="1847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2">
                      <a:lumMod val="25000"/>
                    </a:schemeClr>
                  </a:solidFill>
                </a:rPr>
                <a:t>Sécurité des intervenants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17C1300-FA60-DC29-5766-04C74CFF2C53}"/>
                </a:ext>
              </a:extLst>
            </p:cNvPr>
            <p:cNvSpPr txBox="1"/>
            <p:nvPr/>
          </p:nvSpPr>
          <p:spPr>
            <a:xfrm>
              <a:off x="456078" y="2312180"/>
              <a:ext cx="1847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2">
                      <a:lumMod val="25000"/>
                    </a:schemeClr>
                  </a:solidFill>
                </a:rPr>
                <a:t>Localiser les appels d’urgence</a:t>
              </a:r>
            </a:p>
          </p:txBody>
        </p:sp>
        <p:pic>
          <p:nvPicPr>
            <p:cNvPr id="33" name="Image 32" descr="Une image contenant personne, homme&#10;&#10;Description générée automatiquement">
              <a:extLst>
                <a:ext uri="{FF2B5EF4-FFF2-40B4-BE49-F238E27FC236}">
                  <a16:creationId xmlns:a16="http://schemas.microsoft.com/office/drawing/2014/main" id="{7B3915D2-D25B-F5E8-2BB8-DC78185DF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780" y="2326405"/>
              <a:ext cx="1052707" cy="70966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35" name="Image 34" descr="Une image contenant jaune, extérieur, personne&#10;&#10;Description générée automatiquement">
              <a:extLst>
                <a:ext uri="{FF2B5EF4-FFF2-40B4-BE49-F238E27FC236}">
                  <a16:creationId xmlns:a16="http://schemas.microsoft.com/office/drawing/2014/main" id="{9C2D4308-6BB4-AB2A-D2A2-9B8FA6F2A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310" y="3625651"/>
              <a:ext cx="1056867" cy="704538"/>
            </a:xfrm>
            <a:prstGeom prst="rect">
              <a:avLst/>
            </a:prstGeom>
            <a:effectLst>
              <a:softEdge rad="31750"/>
            </a:effectLst>
          </p:spPr>
        </p:pic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699396B6-8034-42EA-B309-D7BBD680120C}"/>
              </a:ext>
            </a:extLst>
          </p:cNvPr>
          <p:cNvGrpSpPr/>
          <p:nvPr/>
        </p:nvGrpSpPr>
        <p:grpSpPr>
          <a:xfrm>
            <a:off x="6470620" y="2356691"/>
            <a:ext cx="2863727" cy="2074257"/>
            <a:chOff x="7842148" y="2312180"/>
            <a:chExt cx="2863727" cy="2074257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C6136EE-0628-570B-7EAE-2E8E7BB4DB15}"/>
                </a:ext>
              </a:extLst>
            </p:cNvPr>
            <p:cNvSpPr txBox="1"/>
            <p:nvPr/>
          </p:nvSpPr>
          <p:spPr>
            <a:xfrm>
              <a:off x="7842148" y="2312180"/>
              <a:ext cx="19513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2">
                      <a:lumMod val="25000"/>
                    </a:schemeClr>
                  </a:solidFill>
                </a:rPr>
                <a:t>Localisation et Synchronisation des véhicules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3547DC7-0C96-EE60-7A5F-E3051F2E1B1A}"/>
                </a:ext>
              </a:extLst>
            </p:cNvPr>
            <p:cNvSpPr txBox="1"/>
            <p:nvPr/>
          </p:nvSpPr>
          <p:spPr>
            <a:xfrm>
              <a:off x="8073279" y="3636733"/>
              <a:ext cx="1629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2">
                      <a:lumMod val="25000"/>
                    </a:schemeClr>
                  </a:solidFill>
                </a:rPr>
                <a:t>Navigation </a:t>
              </a:r>
            </a:p>
          </p:txBody>
        </p:sp>
        <p:pic>
          <p:nvPicPr>
            <p:cNvPr id="36" name="Image 35" descr="Une image contenant extérieur, pont, voyageant&#10;&#10;Description générée automatiquement">
              <a:extLst>
                <a:ext uri="{FF2B5EF4-FFF2-40B4-BE49-F238E27FC236}">
                  <a16:creationId xmlns:a16="http://schemas.microsoft.com/office/drawing/2014/main" id="{E0CFFDBB-65A2-02A8-686A-6C7A9291C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075" y="3677237"/>
              <a:ext cx="1063800" cy="70920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37" name="Image 36" descr="Une image contenant train, voie, intérieur&#10;&#10;Description générée automatiquement">
              <a:extLst>
                <a:ext uri="{FF2B5EF4-FFF2-40B4-BE49-F238E27FC236}">
                  <a16:creationId xmlns:a16="http://schemas.microsoft.com/office/drawing/2014/main" id="{FBF274BA-EEF0-14A2-188C-11AC65854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7643" y="2350532"/>
              <a:ext cx="1048087" cy="709200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BFE12973-C460-8B62-89D7-6F8C2FACC7A4}"/>
              </a:ext>
            </a:extLst>
          </p:cNvPr>
          <p:cNvSpPr txBox="1"/>
          <p:nvPr/>
        </p:nvSpPr>
        <p:spPr>
          <a:xfrm>
            <a:off x="3005318" y="2356691"/>
            <a:ext cx="3167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Localisation </a:t>
            </a:r>
            <a:br>
              <a:rPr lang="fr-FR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des pannes
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2C7A14A-0246-F574-F912-4C974D44E617}"/>
              </a:ext>
            </a:extLst>
          </p:cNvPr>
          <p:cNvSpPr txBox="1"/>
          <p:nvPr/>
        </p:nvSpPr>
        <p:spPr>
          <a:xfrm>
            <a:off x="3560568" y="3753183"/>
            <a:ext cx="220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Tracking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fr-FR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d’assets </a:t>
            </a:r>
          </a:p>
        </p:txBody>
      </p:sp>
      <p:pic>
        <p:nvPicPr>
          <p:cNvPr id="34" name="Image 33" descr="Une image contenant texte, nuit, sombre&#10;&#10;Description générée automatiquement">
            <a:extLst>
              <a:ext uri="{FF2B5EF4-FFF2-40B4-BE49-F238E27FC236}">
                <a16:creationId xmlns:a16="http://schemas.microsoft.com/office/drawing/2014/main" id="{0B10AF92-795E-45E0-A2AA-70F2970436C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35" y="2356691"/>
            <a:ext cx="1142600" cy="7092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8" name="Image 37" descr="Une image contenant passage&#10;&#10;Description générée automatiquement">
            <a:extLst>
              <a:ext uri="{FF2B5EF4-FFF2-40B4-BE49-F238E27FC236}">
                <a16:creationId xmlns:a16="http://schemas.microsoft.com/office/drawing/2014/main" id="{F32FFA2A-14B6-759D-F49F-0D634F6FDCE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62" y="3759700"/>
            <a:ext cx="1142596" cy="76238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534C0B7-6E1F-DB98-7E69-B5BE978AFCEC}"/>
              </a:ext>
            </a:extLst>
          </p:cNvPr>
          <p:cNvSpPr txBox="1"/>
          <p:nvPr/>
        </p:nvSpPr>
        <p:spPr>
          <a:xfrm>
            <a:off x="1996807" y="530680"/>
            <a:ext cx="5223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i="0" u="none" strike="noStrike" baseline="0" dirty="0">
                <a:latin typeface="DaxOT"/>
              </a:rPr>
              <a:t>Cas d’usages</a:t>
            </a:r>
            <a:endParaRPr lang="fr-FR" sz="3200" dirty="0"/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FB5A2D3C-F1B2-605A-649A-010EEC4913D7}"/>
              </a:ext>
            </a:extLst>
          </p:cNvPr>
          <p:cNvSpPr>
            <a:spLocks noGrp="1"/>
          </p:cNvSpPr>
          <p:nvPr/>
        </p:nvSpPr>
        <p:spPr>
          <a:xfrm>
            <a:off x="5040312" y="5704519"/>
            <a:ext cx="6106029" cy="14807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/>
              <a:t>Trafikverket</a:t>
            </a:r>
            <a:r>
              <a:rPr lang="fr-FR" sz="1400" dirty="0"/>
              <a:t> Stockholm (Suède)</a:t>
            </a:r>
          </a:p>
          <a:p>
            <a:pPr lvl="1"/>
            <a:r>
              <a:rPr lang="fr-FR" sz="1400" dirty="0"/>
              <a:t>Installation tests en cours</a:t>
            </a:r>
          </a:p>
          <a:p>
            <a:pPr lvl="1"/>
            <a:r>
              <a:rPr lang="fr-FR" sz="1400" dirty="0" err="1"/>
              <a:t>Connected</a:t>
            </a:r>
            <a:r>
              <a:rPr lang="fr-FR" sz="1400" dirty="0"/>
              <a:t> </a:t>
            </a:r>
            <a:r>
              <a:rPr lang="fr-FR" sz="1400" dirty="0" err="1"/>
              <a:t>Roads</a:t>
            </a:r>
            <a:r>
              <a:rPr lang="fr-FR" sz="1400" dirty="0"/>
              <a:t> et sécurisation des opérations</a:t>
            </a:r>
          </a:p>
          <a:p>
            <a:r>
              <a:rPr lang="fr-FR" sz="1400" dirty="0" err="1"/>
              <a:t>TfNSW</a:t>
            </a:r>
            <a:r>
              <a:rPr lang="fr-FR" sz="1400" dirty="0"/>
              <a:t> (Australie)</a:t>
            </a:r>
          </a:p>
          <a:p>
            <a:pPr lvl="1"/>
            <a:r>
              <a:rPr lang="fr-FR" sz="1400" dirty="0"/>
              <a:t>Tests </a:t>
            </a:r>
            <a:r>
              <a:rPr lang="fr-FR" sz="1400" dirty="0" err="1"/>
              <a:t>valdiation</a:t>
            </a:r>
            <a:endParaRPr lang="fr-FR" sz="1400" dirty="0"/>
          </a:p>
          <a:p>
            <a:pPr lvl="1"/>
            <a:r>
              <a:rPr lang="fr-FR" sz="1400" dirty="0"/>
              <a:t>Navigation et </a:t>
            </a:r>
            <a:r>
              <a:rPr lang="fr-FR" sz="1400" dirty="0" err="1"/>
              <a:t>sécuroisation</a:t>
            </a:r>
            <a:r>
              <a:rPr lang="fr-FR" sz="1400" dirty="0"/>
              <a:t> des opérations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BA5E73BD-0998-BFF7-39AB-9F20D7DDCFC2}"/>
              </a:ext>
            </a:extLst>
          </p:cNvPr>
          <p:cNvSpPr>
            <a:spLocks noGrp="1"/>
          </p:cNvSpPr>
          <p:nvPr/>
        </p:nvSpPr>
        <p:spPr>
          <a:xfrm>
            <a:off x="241096" y="5666589"/>
            <a:ext cx="4819006" cy="14807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Projets Italie</a:t>
            </a:r>
          </a:p>
          <a:p>
            <a:pPr lvl="1"/>
            <a:r>
              <a:rPr lang="fr-FR" sz="1400" dirty="0"/>
              <a:t>2 Tunnels routiers</a:t>
            </a:r>
          </a:p>
          <a:p>
            <a:pPr lvl="1"/>
            <a:r>
              <a:rPr lang="fr-FR" sz="1400" dirty="0"/>
              <a:t>Contexte Véhicules connectés</a:t>
            </a:r>
            <a:endParaRPr lang="fr-FR" sz="1400" b="0" dirty="0"/>
          </a:p>
          <a:p>
            <a:r>
              <a:rPr lang="fr-FR" sz="1400" dirty="0"/>
              <a:t>MC 30 Madrid (Espagne)</a:t>
            </a:r>
          </a:p>
          <a:p>
            <a:pPr lvl="1"/>
            <a:r>
              <a:rPr lang="fr-FR" sz="1400" dirty="0"/>
              <a:t>Tunnel routier (48 km de voies)</a:t>
            </a:r>
          </a:p>
          <a:p>
            <a:pPr lvl="1"/>
            <a:r>
              <a:rPr lang="fr-FR" sz="1400" dirty="0"/>
              <a:t>Navigation puis Véhicules connectés dans un second temps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239A3A-EF18-FBC4-0713-B9AD789A8822}"/>
              </a:ext>
            </a:extLst>
          </p:cNvPr>
          <p:cNvSpPr txBox="1"/>
          <p:nvPr/>
        </p:nvSpPr>
        <p:spPr>
          <a:xfrm>
            <a:off x="-274780" y="5229039"/>
            <a:ext cx="3943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u="none" strike="noStrike" baseline="0" dirty="0">
                <a:latin typeface="DaxOT"/>
              </a:rPr>
              <a:t>Exemples de retour marché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C591B63-F095-89C5-B862-480DF8C21E4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946" y="288970"/>
            <a:ext cx="1506117" cy="108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Résultat de recherche d'images pour &quot;logo tunnel du Mont Blanc&quot;">
            <a:extLst>
              <a:ext uri="{FF2B5EF4-FFF2-40B4-BE49-F238E27FC236}">
                <a16:creationId xmlns:a16="http://schemas.microsoft.com/office/drawing/2014/main" id="{7B902B6D-D5CB-F3B7-2B82-1008A4E1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81" y="33904"/>
            <a:ext cx="9620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23" grpId="0" animBg="1"/>
      <p:bldP spid="24" grpId="0" animBg="1"/>
      <p:bldP spid="26" grpId="0"/>
      <p:bldP spid="29" grpId="0"/>
      <p:bldP spid="32" grpId="0"/>
      <p:bldP spid="27" grpId="0"/>
      <p:bldP spid="28" grpId="0"/>
      <p:bldP spid="47" grpId="0"/>
      <p:bldP spid="48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1CE549C-AB63-E43B-7DF6-89BB6ED1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EE82C6-1D98-854B-49C8-9B7378B168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B1DFC9C4-85B3-1A78-0A39-272EE200BB93}"/>
              </a:ext>
            </a:extLst>
          </p:cNvPr>
          <p:cNvGrpSpPr/>
          <p:nvPr/>
        </p:nvGrpSpPr>
        <p:grpSpPr>
          <a:xfrm>
            <a:off x="3718214" y="3990585"/>
            <a:ext cx="6207473" cy="1961530"/>
            <a:chOff x="2711166" y="4102246"/>
            <a:chExt cx="4897120" cy="16192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590A489-76C7-C5D1-39DB-413EB75A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1166" y="4102246"/>
              <a:ext cx="4897120" cy="1619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9330F8-9AB7-A270-CFF2-BF37B5163060}"/>
                </a:ext>
              </a:extLst>
            </p:cNvPr>
            <p:cNvSpPr/>
            <p:nvPr/>
          </p:nvSpPr>
          <p:spPr>
            <a:xfrm>
              <a:off x="4997405" y="4141230"/>
              <a:ext cx="699505" cy="1337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4C47D81C-65F4-DD66-0DCF-9CE7A8E64B12}"/>
              </a:ext>
            </a:extLst>
          </p:cNvPr>
          <p:cNvSpPr txBox="1">
            <a:spLocks/>
          </p:cNvSpPr>
          <p:nvPr/>
        </p:nvSpPr>
        <p:spPr>
          <a:xfrm>
            <a:off x="236706" y="4389843"/>
            <a:ext cx="6725053" cy="6321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9006" indent="-189006" algn="l" defTabSz="756026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019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045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058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071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084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097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110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1D113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62988C-7CAF-71D8-1AB3-68C0CD6A2DF9}"/>
              </a:ext>
            </a:extLst>
          </p:cNvPr>
          <p:cNvSpPr txBox="1">
            <a:spLocks/>
          </p:cNvSpPr>
          <p:nvPr/>
        </p:nvSpPr>
        <p:spPr>
          <a:xfrm>
            <a:off x="236706" y="4796301"/>
            <a:ext cx="6725053" cy="6321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9006" indent="-189006" algn="l" defTabSz="756026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019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045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058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071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084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097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110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1D113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A9DD7EF-1250-4502-FEBE-CF6E8EB3CD2B}"/>
              </a:ext>
            </a:extLst>
          </p:cNvPr>
          <p:cNvSpPr txBox="1">
            <a:spLocks/>
          </p:cNvSpPr>
          <p:nvPr/>
        </p:nvSpPr>
        <p:spPr>
          <a:xfrm>
            <a:off x="236705" y="4085783"/>
            <a:ext cx="3554003" cy="12559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9006" indent="-189006" algn="l" defTabSz="756026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019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045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058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071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084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097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110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Tests de performance</a:t>
            </a:r>
            <a:b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ignaux GPS  en continuité de service : Position et Synchro Temps</a:t>
            </a:r>
            <a:endParaRPr lang="fr-FR" sz="1469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DCB1550-6472-348E-5C8C-FEB576CDEF7D}"/>
              </a:ext>
            </a:extLst>
          </p:cNvPr>
          <p:cNvSpPr txBox="1">
            <a:spLocks/>
          </p:cNvSpPr>
          <p:nvPr/>
        </p:nvSpPr>
        <p:spPr>
          <a:xfrm>
            <a:off x="236705" y="6212551"/>
            <a:ext cx="9704464" cy="140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9006" indent="-189006" algn="l" defTabSz="756026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019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045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058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071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084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097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110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econd objectif des tests : Evaluer d’autres cas d’usage couverture GPS en tunnel </a:t>
            </a:r>
            <a:b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Operations (sécurité, maintenance, service aux usagers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fr-FR" sz="1800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AA454D7B-CA9D-0FDF-CA4F-545E4BA74FED}"/>
              </a:ext>
            </a:extLst>
          </p:cNvPr>
          <p:cNvSpPr txBox="1">
            <a:spLocks/>
          </p:cNvSpPr>
          <p:nvPr/>
        </p:nvSpPr>
        <p:spPr>
          <a:xfrm>
            <a:off x="44009" y="1759792"/>
            <a:ext cx="10332231" cy="24783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9006" indent="-189006" algn="l" defTabSz="756026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019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045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058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071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084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097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110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Projet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Truck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Platooning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 Blanc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une preuve de concept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platooning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tunnel rout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ier</a:t>
            </a:r>
          </a:p>
          <a:p>
            <a:pPr lv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trains de camions » synchronisés sur le camion de tête, sous la conduite du pilote de ce camion.</a:t>
            </a:r>
            <a:endParaRPr lang="fr-F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Tous les autres camions étant pilotés avec l’aide de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systemes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télécommuniquant, reliant les camions entre eux et à l’infrastructure routière</a:t>
            </a:r>
            <a:endParaRPr lang="en-US" sz="1800" dirty="0">
              <a:solidFill>
                <a:srgbClr val="1D113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BECDDE52-E1C5-6C29-0CCC-DF163851D14D}"/>
              </a:ext>
            </a:extLst>
          </p:cNvPr>
          <p:cNvSpPr txBox="1">
            <a:spLocks/>
          </p:cNvSpPr>
          <p:nvPr/>
        </p:nvSpPr>
        <p:spPr>
          <a:xfrm>
            <a:off x="236705" y="5160340"/>
            <a:ext cx="3554003" cy="12559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9006" indent="-189006" algn="l" defTabSz="756026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019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045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058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071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084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097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110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Résultats comparables a l’extérieur</a:t>
            </a:r>
            <a:endParaRPr lang="fr-FR" sz="1469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D5F9DF5-EFCF-200A-90A6-CB91152018A5}"/>
              </a:ext>
            </a:extLst>
          </p:cNvPr>
          <p:cNvGrpSpPr/>
          <p:nvPr/>
        </p:nvGrpSpPr>
        <p:grpSpPr>
          <a:xfrm>
            <a:off x="3251456" y="411306"/>
            <a:ext cx="3674962" cy="1464198"/>
            <a:chOff x="2754775" y="462988"/>
            <a:chExt cx="3674962" cy="1464198"/>
          </a:xfrm>
        </p:grpSpPr>
        <p:pic>
          <p:nvPicPr>
            <p:cNvPr id="1026" name="Picture 2" descr="SEE Telecom - About Us">
              <a:extLst>
                <a:ext uri="{FF2B5EF4-FFF2-40B4-BE49-F238E27FC236}">
                  <a16:creationId xmlns:a16="http://schemas.microsoft.com/office/drawing/2014/main" id="{B2B4A556-A7E2-5ECD-D5BF-DE6DCFFBA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37" y="763928"/>
              <a:ext cx="711667" cy="798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5EDE49E-3BA6-0984-94DC-C2DA14DC36C9}"/>
                </a:ext>
              </a:extLst>
            </p:cNvPr>
            <p:cNvSpPr txBox="1"/>
            <p:nvPr/>
          </p:nvSpPr>
          <p:spPr>
            <a:xfrm>
              <a:off x="3015208" y="879612"/>
              <a:ext cx="230057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i="0" u="none" strike="noStrike" baseline="0" dirty="0">
                  <a:latin typeface="DaxOT"/>
                </a:rPr>
                <a:t>Projet collaboratif en partenariat avec </a:t>
              </a:r>
              <a:endParaRPr lang="fr-FR" sz="1600" dirty="0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211A517C-4DC9-1EC0-7319-C0B8C57F4917}"/>
                </a:ext>
              </a:extLst>
            </p:cNvPr>
            <p:cNvSpPr/>
            <p:nvPr/>
          </p:nvSpPr>
          <p:spPr>
            <a:xfrm>
              <a:off x="2754775" y="462988"/>
              <a:ext cx="3674962" cy="14641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65F11587-BF94-E428-CA42-644073D9A5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946" y="288970"/>
            <a:ext cx="1506117" cy="108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Résultat de recherche d'images pour &quot;logo tunnel du Mont Blanc&quot;">
            <a:extLst>
              <a:ext uri="{FF2B5EF4-FFF2-40B4-BE49-F238E27FC236}">
                <a16:creationId xmlns:a16="http://schemas.microsoft.com/office/drawing/2014/main" id="{3B8F3C3A-1F16-CA66-448C-E0E6F074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81" y="33904"/>
            <a:ext cx="9620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1CE549C-AB63-E43B-7DF6-89BB6ED1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EE82C6-1D98-854B-49C8-9B7378B168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5F11587-BF94-E428-CA42-644073D9A5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946" y="288970"/>
            <a:ext cx="1506117" cy="108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Résultat de recherche d'images pour &quot;logo tunnel du Mont Blanc&quot;">
            <a:extLst>
              <a:ext uri="{FF2B5EF4-FFF2-40B4-BE49-F238E27FC236}">
                <a16:creationId xmlns:a16="http://schemas.microsoft.com/office/drawing/2014/main" id="{3B8F3C3A-1F16-CA66-448C-E0E6F074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81" y="33904"/>
            <a:ext cx="9620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ne traversée de la Manche un peu spéciale .. en Audi A8">
            <a:extLst>
              <a:ext uri="{FF2B5EF4-FFF2-40B4-BE49-F238E27FC236}">
                <a16:creationId xmlns:a16="http://schemas.microsoft.com/office/drawing/2014/main" id="{91386B5D-08BE-7AD9-C936-F0B77F512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8"/>
          <a:stretch/>
        </p:blipFill>
        <p:spPr bwMode="auto">
          <a:xfrm>
            <a:off x="1672998" y="1769326"/>
            <a:ext cx="6734629" cy="4508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ZoneTexte 1027">
            <a:extLst>
              <a:ext uri="{FF2B5EF4-FFF2-40B4-BE49-F238E27FC236}">
                <a16:creationId xmlns:a16="http://schemas.microsoft.com/office/drawing/2014/main" id="{C6A960FD-2DA6-2478-024C-8A1343F74FD5}"/>
              </a:ext>
            </a:extLst>
          </p:cNvPr>
          <p:cNvSpPr txBox="1"/>
          <p:nvPr/>
        </p:nvSpPr>
        <p:spPr>
          <a:xfrm>
            <a:off x="4662144" y="4749619"/>
            <a:ext cx="7387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b="1" dirty="0" err="1"/>
              <a:t>SubWAVE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25769686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332</Words>
  <Application>Microsoft Office PowerPoint</Application>
  <PresentationFormat>Personnalisé</PresentationFormat>
  <Paragraphs>55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DaxOT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Francois Goudenove</cp:lastModifiedBy>
  <cp:revision>5</cp:revision>
  <dcterms:created xsi:type="dcterms:W3CDTF">2022-10-11T06:39:33Z</dcterms:created>
  <dcterms:modified xsi:type="dcterms:W3CDTF">2022-10-11T13:03:26Z</dcterms:modified>
</cp:coreProperties>
</file>