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60" r:id="rId5"/>
    <p:sldId id="261" r:id="rId6"/>
    <p:sldId id="259" r:id="rId7"/>
  </p:sldIdLst>
  <p:sldSz cx="10080625" cy="7559675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none" lIns="82606" tIns="41294" rIns="82606" bIns="41294" anchor="t" anchorCtr="0" compatLnSpc="0">
            <a:noAutofit/>
          </a:bodyPr>
          <a:lstStyle/>
          <a:p>
            <a:pPr marL="0" marR="0" lvl="0" indent="0" algn="l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 b="0" i="0" u="none" strike="noStrike" kern="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54836" y="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none" lIns="82606" tIns="41294" rIns="82606" bIns="41294" anchor="t" anchorCtr="0" compatLnSpc="0">
            <a:noAutofit/>
          </a:bodyPr>
          <a:lstStyle/>
          <a:p>
            <a:pPr marL="0" marR="0" lvl="0" indent="0" algn="r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 b="0" i="0" u="none" strike="noStrike" kern="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44555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none" lIns="82606" tIns="41294" rIns="82606" bIns="41294" anchor="b" anchorCtr="0" compatLnSpc="0">
            <a:noAutofit/>
          </a:bodyPr>
          <a:lstStyle/>
          <a:p>
            <a:pPr marL="0" marR="0" lvl="0" indent="0" algn="l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 b="0" i="0" u="none" strike="noStrike" kern="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54836" y="944555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none" lIns="82606" tIns="41294" rIns="82606" bIns="41294" anchor="b" anchorCtr="0" compatLnSpc="0">
            <a:noAutofit/>
          </a:bodyPr>
          <a:lstStyle/>
          <a:p>
            <a:pPr marL="0" marR="0" lvl="0" indent="0" algn="r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287CFC-15C4-48C9-B621-37424F63B0E6}" type="slidenum">
              <a:t>‹N°›</a:t>
            </a:fld>
            <a:endParaRPr lang="fr-FR" sz="1300" b="0" i="0" u="none" strike="noStrike" kern="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7072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920745" y="755651"/>
            <a:ext cx="4968877" cy="372745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681063" y="4722610"/>
            <a:ext cx="5448205" cy="44738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3854836" y="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44555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54836" y="9445550"/>
            <a:ext cx="2955505" cy="496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91F34B0-AEFB-4A30-9108-09EF6368AC2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5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rgbClr val="FFFFFF"/>
        </a:highlight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3854836" y="9445550"/>
            <a:ext cx="2955505" cy="4967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3923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46514E-1A88-448F-8ECB-1E5F9E1621ED}" type="slidenum">
              <a:t>1</a:t>
            </a:fld>
            <a:endParaRPr lang="fr-FR" sz="1300" b="0" i="0" u="none" strike="noStrike" kern="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55650"/>
            <a:ext cx="4967288" cy="372745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681063" y="4722610"/>
            <a:ext cx="5448205" cy="307777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84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08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353428" y="792163"/>
            <a:ext cx="1727201" cy="5360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3168652" y="792163"/>
            <a:ext cx="5032372" cy="5360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41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56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00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53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46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2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81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7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11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2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21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37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33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2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168652" y="4056058"/>
            <a:ext cx="3379786" cy="20970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700842" y="4056058"/>
            <a:ext cx="3379786" cy="20970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8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8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13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01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77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0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3240002" y="791998"/>
            <a:ext cx="6839995" cy="2811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168002" y="4056122"/>
            <a:ext cx="6912004" cy="2097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" y="38100"/>
            <a:ext cx="2534400" cy="1532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6699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50758"/>
            <a:ext cx="2536920" cy="15336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2536920" y="301322"/>
            <a:ext cx="7038722" cy="63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2"/>
          </p:nvPr>
        </p:nvSpPr>
        <p:spPr>
          <a:xfrm>
            <a:off x="503998" y="7211159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3"/>
          </p:nvPr>
        </p:nvSpPr>
        <p:spPr>
          <a:xfrm>
            <a:off x="3447361" y="7211159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1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952003" y="353753"/>
            <a:ext cx="6839995" cy="1354217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Le smartphone – un PAU embarqué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503998" y="2231995"/>
            <a:ext cx="9071643" cy="3921477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fr-FR" dirty="0">
                <a:highlight>
                  <a:srgbClr val="FFFFFF"/>
                </a:highlight>
                <a:cs typeface="Tahoma" pitchFamily="2"/>
              </a:rPr>
              <a:t> Les constats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highlight>
                  <a:srgbClr val="FFFFFF"/>
                </a:highlight>
                <a:cs typeface="Tahoma" pitchFamily="2"/>
              </a:rPr>
              <a:t>Abandon progressif de l’usage des PAU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highlight>
                  <a:srgbClr val="FFFFFF"/>
                </a:highlight>
                <a:cs typeface="Tahoma" pitchFamily="2"/>
              </a:rPr>
              <a:t>Comportements déconcertants des impliqués dans un tunnel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highlight>
                  <a:srgbClr val="FFFFFF"/>
                </a:highlight>
                <a:cs typeface="Tahoma" pitchFamily="2"/>
              </a:rPr>
              <a:t>Difficulté à porter un message adapté auprès de chacun</a:t>
            </a:r>
          </a:p>
          <a:p>
            <a:pPr lvl="1">
              <a:buSzPct val="45000"/>
              <a:buFont typeface="StarSymbol"/>
              <a:buChar char="●"/>
            </a:pPr>
            <a:endParaRPr lang="fr-FR" dirty="0">
              <a:highlight>
                <a:srgbClr val="FFFFFF"/>
              </a:highlight>
              <a:cs typeface="Tahoma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fr-FR" dirty="0">
                <a:highlight>
                  <a:srgbClr val="FFFFFF"/>
                </a:highlight>
                <a:cs typeface="Tahoma" pitchFamily="2"/>
              </a:rPr>
              <a:t> Et pourtant :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highlight>
                  <a:srgbClr val="FFFFFF"/>
                </a:highlight>
                <a:cs typeface="Tahoma" pitchFamily="2"/>
              </a:rPr>
              <a:t>Sans cesse, de nouvelles solutions techniques déployées dans les tunnels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highlight>
                  <a:srgbClr val="FFFFFF"/>
                </a:highlight>
                <a:cs typeface="Tahoma" pitchFamily="2"/>
              </a:rPr>
              <a:t>Un outil de communication présent dans chaque poche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/>
          <p:nvPr/>
        </p:nvSpPr>
        <p:spPr>
          <a:xfrm>
            <a:off x="2933888" y="190789"/>
            <a:ext cx="6839995" cy="1354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>
                <a:solidFill>
                  <a:srgbClr val="006699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</a:rPr>
              <a:t>Le smartphone – un PAU embarqué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503998" y="2231995"/>
            <a:ext cx="9071643" cy="3921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 Pour APRR et AREA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 </a:t>
            </a:r>
          </a:p>
          <a:p>
            <a: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Calibri"/>
                <a:cs typeface="Tahoma" pitchFamily="2"/>
              </a:rPr>
              <a:t>Plus de 100 000 appels/an des PC pour pannes et accidents (tous réseaux)</a:t>
            </a:r>
          </a:p>
          <a:p>
            <a: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Calibri"/>
                <a:cs typeface="Tahoma" pitchFamily="2"/>
              </a:rPr>
              <a:t>40% des appels ne proviennent pas des PAU </a:t>
            </a:r>
          </a:p>
          <a:p>
            <a: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Calibri"/>
                <a:cs typeface="Tahoma" pitchFamily="2"/>
              </a:rPr>
              <a:t>L’offre des constructeurs automobiles sur les modes de communication et des services</a:t>
            </a:r>
          </a:p>
          <a:p>
            <a: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Calibri"/>
                <a:cs typeface="Tahoma" pitchFamily="2"/>
              </a:rPr>
              <a:t>Comportements déconcertants des impliqués dans un tunnel</a:t>
            </a:r>
          </a:p>
          <a:p>
            <a: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Calibri"/>
                <a:cs typeface="Tahoma" pitchFamily="2"/>
              </a:rPr>
              <a:t>Difficulté à porter un message adapté auprès de chacun</a:t>
            </a:r>
          </a:p>
          <a:p>
            <a: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highlight>
                <a:srgbClr val="FFFFFF"/>
              </a:highlight>
              <a:uFillTx/>
              <a:latin typeface="Calibri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highlight>
                <a:srgbClr val="FFFFFF"/>
              </a:highlight>
              <a:uFillTx/>
              <a:latin typeface="Liberation Sans" pitchFamily="18"/>
              <a:cs typeface="Tahoma" pitchFamily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963" y="5407597"/>
            <a:ext cx="1457068" cy="21520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7" y="2213067"/>
            <a:ext cx="9877056" cy="51836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/>
          <p:nvPr/>
        </p:nvSpPr>
        <p:spPr>
          <a:xfrm>
            <a:off x="2933888" y="529346"/>
            <a:ext cx="6839995" cy="677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>
                <a:solidFill>
                  <a:srgbClr val="006699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</a:rPr>
              <a:t>Un PAU en poche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08" y="3466051"/>
            <a:ext cx="3916750" cy="41162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/>
          <p:nvPr/>
        </p:nvSpPr>
        <p:spPr>
          <a:xfrm>
            <a:off x="2933888" y="529346"/>
            <a:ext cx="6839995" cy="677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>
                <a:solidFill>
                  <a:srgbClr val="006699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</a:rPr>
              <a:t>SOS AUTOROUTE</a:t>
            </a:r>
          </a:p>
        </p:txBody>
      </p:sp>
      <p:sp>
        <p:nvSpPr>
          <p:cNvPr id="4" name="Sous-titre 2"/>
          <p:cNvSpPr txBox="1"/>
          <p:nvPr/>
        </p:nvSpPr>
        <p:spPr>
          <a:xfrm>
            <a:off x="503998" y="2231995"/>
            <a:ext cx="9071643" cy="3921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highlight>
                <a:srgbClr val="FFFFFF"/>
              </a:highlight>
              <a:uFillTx/>
              <a:latin typeface="Liberation Sans" pitchFamily="18"/>
              <a:cs typeface="Tahoma" pitchFamily="2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275" y="3351038"/>
            <a:ext cx="6924010" cy="26793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50" y="2206812"/>
            <a:ext cx="2865363" cy="4572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à coins arrondis 7"/>
          <p:cNvSpPr/>
          <p:nvPr/>
        </p:nvSpPr>
        <p:spPr>
          <a:xfrm>
            <a:off x="7635852" y="3652104"/>
            <a:ext cx="2404506" cy="4129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Les partenaires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/>
          <p:nvPr/>
        </p:nvSpPr>
        <p:spPr>
          <a:xfrm>
            <a:off x="2933888" y="190789"/>
            <a:ext cx="6839995" cy="1354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>
                <a:solidFill>
                  <a:srgbClr val="006699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</a:rPr>
              <a:t>Une communication adaptée et adaptable</a:t>
            </a:r>
          </a:p>
        </p:txBody>
      </p:sp>
      <p:sp>
        <p:nvSpPr>
          <p:cNvPr id="3" name="Sous-titre 2"/>
          <p:cNvSpPr txBox="1"/>
          <p:nvPr/>
        </p:nvSpPr>
        <p:spPr>
          <a:xfrm>
            <a:off x="503998" y="2231995"/>
            <a:ext cx="9071643" cy="3921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Des consignes de sécurité (oral et visuel)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Des informations pour tous (malentendant)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Des possibilités de messages directs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Un repérage précis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Liberation Sans" pitchFamily="18"/>
                <a:cs typeface="Tahoma" pitchFamily="2"/>
              </a:rPr>
              <a:t>Et bien d’autres encore…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highlight>
                <a:srgbClr val="FFFFFF"/>
              </a:highlight>
              <a:uFillTx/>
              <a:latin typeface="Liberation Sans" pitchFamily="18"/>
              <a:cs typeface="Tahoma" pitchFamily="2"/>
            </a:endParaRPr>
          </a:p>
        </p:txBody>
      </p:sp>
      <p:pic>
        <p:nvPicPr>
          <p:cNvPr id="4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47" y="2125943"/>
            <a:ext cx="2219139" cy="36518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ue_Cur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_Curv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162</Words>
  <Application>Microsoft Office PowerPoint</Application>
  <PresentationFormat>Grand écran</PresentationFormat>
  <Paragraphs>28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Liberation Sans</vt:lpstr>
      <vt:lpstr>Liberation Serif</vt:lpstr>
      <vt:lpstr>Segoe UI</vt:lpstr>
      <vt:lpstr>StarSymbol</vt:lpstr>
      <vt:lpstr>Tahoma</vt:lpstr>
      <vt:lpstr>Blue_Curve</vt:lpstr>
      <vt:lpstr>Blue_Curve1</vt:lpstr>
      <vt:lpstr>Le smartphone – un PAU embarqué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PHILIP Pascal</dc:creator>
  <cp:lastModifiedBy>LEROUX Isabelle</cp:lastModifiedBy>
  <cp:revision>8</cp:revision>
  <dcterms:created xsi:type="dcterms:W3CDTF">2022-05-23T14:11:58Z</dcterms:created>
  <dcterms:modified xsi:type="dcterms:W3CDTF">2022-10-07T08:22:08Z</dcterms:modified>
</cp:coreProperties>
</file>