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695" r:id="rId2"/>
    <p:sldMasterId id="2147483702" r:id="rId3"/>
    <p:sldMasterId id="2147483648" r:id="rId4"/>
    <p:sldMasterId id="2147483721" r:id="rId5"/>
    <p:sldMasterId id="2147483769" r:id="rId6"/>
    <p:sldMasterId id="2147483779" r:id="rId7"/>
    <p:sldMasterId id="2147483783" r:id="rId8"/>
    <p:sldMasterId id="2147483791" r:id="rId9"/>
    <p:sldMasterId id="2147483799" r:id="rId10"/>
    <p:sldMasterId id="2147483807" r:id="rId11"/>
    <p:sldMasterId id="2147483817" r:id="rId12"/>
    <p:sldMasterId id="2147483821" r:id="rId13"/>
    <p:sldMasterId id="2147483824" r:id="rId14"/>
    <p:sldMasterId id="2147483831" r:id="rId15"/>
    <p:sldMasterId id="2147483835" r:id="rId16"/>
    <p:sldMasterId id="2147483840" r:id="rId17"/>
    <p:sldMasterId id="2147483844" r:id="rId18"/>
    <p:sldMasterId id="2147483851" r:id="rId19"/>
    <p:sldMasterId id="2147483860" r:id="rId20"/>
    <p:sldMasterId id="2147483864" r:id="rId21"/>
  </p:sldMasterIdLst>
  <p:notesMasterIdLst>
    <p:notesMasterId r:id="rId35"/>
  </p:notesMasterIdLst>
  <p:handoutMasterIdLst>
    <p:handoutMasterId r:id="rId36"/>
  </p:handoutMasterIdLst>
  <p:sldIdLst>
    <p:sldId id="310" r:id="rId22"/>
    <p:sldId id="1087" r:id="rId23"/>
    <p:sldId id="4769" r:id="rId24"/>
    <p:sldId id="4788" r:id="rId25"/>
    <p:sldId id="4775" r:id="rId26"/>
    <p:sldId id="4776" r:id="rId27"/>
    <p:sldId id="4777" r:id="rId28"/>
    <p:sldId id="4778" r:id="rId29"/>
    <p:sldId id="4779" r:id="rId30"/>
    <p:sldId id="4780" r:id="rId31"/>
    <p:sldId id="334" r:id="rId32"/>
    <p:sldId id="4790" r:id="rId33"/>
    <p:sldId id="4746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57D"/>
    <a:srgbClr val="EAEAEA"/>
    <a:srgbClr val="ED9D00"/>
    <a:srgbClr val="CBCFD7"/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2" autoAdjust="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197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892175" y="517525"/>
            <a:ext cx="8450263" cy="4752975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25960" y="5427720"/>
            <a:ext cx="5615280" cy="3945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777120" y="9428400"/>
            <a:ext cx="288864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672D4D2-3566-47C8-92B5-801B7805B54F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15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892175" y="517525"/>
            <a:ext cx="8450263" cy="4752975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25960" y="5427720"/>
            <a:ext cx="5615280" cy="3945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777120" y="9428400"/>
            <a:ext cx="288864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1A05AD-EDB4-4B5C-8FD8-C2875DBA6242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76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pic>
        <p:nvPicPr>
          <p:cNvPr id="22" name="Image 21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2262025"/>
            <a:ext cx="2904004" cy="205324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9" name="Image 8" descr="Une image contenant scène, route, voie, train&#10;&#10;Description générée automatiquement">
            <a:extLst>
              <a:ext uri="{FF2B5EF4-FFF2-40B4-BE49-F238E27FC236}">
                <a16:creationId xmlns:a16="http://schemas.microsoft.com/office/drawing/2014/main" id="{93D677D2-1B57-4732-BBF7-0EB9A0B53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1070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3" name="Image 2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B90F4FE7-2343-4B1B-9F28-88179B356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3" y="3814042"/>
            <a:ext cx="11090274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D87CB695-0ABF-48AC-B437-03712A3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4" y="3814042"/>
            <a:ext cx="11090273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414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548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971381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874" y="19372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5873" y="3107570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313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39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3224115"/>
            <a:ext cx="523896" cy="5238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B9D557-87C5-4F72-9EA9-90DE47D3F554}"/>
              </a:ext>
            </a:extLst>
          </p:cNvPr>
          <p:cNvSpPr/>
          <p:nvPr userDrawn="1"/>
        </p:nvSpPr>
        <p:spPr>
          <a:xfrm>
            <a:off x="4235873" y="3986587"/>
            <a:ext cx="444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latin typeface="Arial Narrow" panose="020B0606020202030204" pitchFamily="34" charset="0"/>
              </a:rPr>
              <a:t>World Road Association (PIARC)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Grande Arche – Paroi Sud – 5°étage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92055 – La Défense Cedex – 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6406" y="3547079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14" name="Image 1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A3AE131D-CF9F-4ADB-A815-0FBD5C74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7" y="5175487"/>
            <a:ext cx="3621254" cy="1544113"/>
          </a:xfrm>
          <a:prstGeom prst="rect">
            <a:avLst/>
          </a:prstGeom>
        </p:spPr>
      </p:pic>
      <p:pic>
        <p:nvPicPr>
          <p:cNvPr id="15" name="Image 14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F434EAA9-BC86-4842-89BE-7908961B8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472" y="5175488"/>
            <a:ext cx="3706488" cy="1544112"/>
          </a:xfrm>
          <a:prstGeom prst="rect">
            <a:avLst/>
          </a:prstGeom>
        </p:spPr>
      </p:pic>
      <p:pic>
        <p:nvPicPr>
          <p:cNvPr id="17" name="Image 1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25D43A3-AB87-4A20-B763-919007B2B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154" y="5175488"/>
            <a:ext cx="3622591" cy="1544112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7472" y="2561304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186507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9840016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129163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9840016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8" name="Image 27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4F503730-A66A-4C93-8E16-EA1FE44555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1414127"/>
            <a:ext cx="2904004" cy="20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73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6578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439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33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79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340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8650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" y="274638"/>
            <a:ext cx="1097240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600201"/>
            <a:ext cx="109724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97960"/>
      </p:ext>
    </p:extLst>
  </p:cSld>
  <p:clrMapOvr>
    <a:masterClrMapping/>
  </p:clrMapOvr>
  <p:transition spd="slow" advClick="0" advTm="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971381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874" y="19372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5873" y="3107570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313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39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3224115"/>
            <a:ext cx="523896" cy="5238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B9D557-87C5-4F72-9EA9-90DE47D3F554}"/>
              </a:ext>
            </a:extLst>
          </p:cNvPr>
          <p:cNvSpPr/>
          <p:nvPr userDrawn="1"/>
        </p:nvSpPr>
        <p:spPr>
          <a:xfrm>
            <a:off x="4235873" y="3986587"/>
            <a:ext cx="444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latin typeface="Arial Narrow" panose="020B0606020202030204" pitchFamily="34" charset="0"/>
              </a:rPr>
              <a:t>World Road Association (PIARC)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Grande Arche – Paroi Sud – 5°étage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92055 – La Défense Cedex – 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6406" y="3547079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14" name="Image 1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A3AE131D-CF9F-4ADB-A815-0FBD5C74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7" y="5175487"/>
            <a:ext cx="3621254" cy="1544113"/>
          </a:xfrm>
          <a:prstGeom prst="rect">
            <a:avLst/>
          </a:prstGeom>
        </p:spPr>
      </p:pic>
      <p:pic>
        <p:nvPicPr>
          <p:cNvPr id="15" name="Image 14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F434EAA9-BC86-4842-89BE-7908961B8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472" y="5175488"/>
            <a:ext cx="3706488" cy="1544112"/>
          </a:xfrm>
          <a:prstGeom prst="rect">
            <a:avLst/>
          </a:prstGeom>
        </p:spPr>
      </p:pic>
      <p:pic>
        <p:nvPicPr>
          <p:cNvPr id="17" name="Image 1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25D43A3-AB87-4A20-B763-919007B2B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154" y="5175488"/>
            <a:ext cx="3622591" cy="1544112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7472" y="2561304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186507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9840016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129163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9840016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8" name="Image 27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4F503730-A66A-4C93-8E16-EA1FE44555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1414127"/>
            <a:ext cx="2904004" cy="20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3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418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218511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7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786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36490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" y="274638"/>
            <a:ext cx="1097240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600201"/>
            <a:ext cx="109724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072924"/>
      </p:ext>
    </p:extLst>
  </p:cSld>
  <p:clrMapOvr>
    <a:masterClrMapping/>
  </p:clrMapOvr>
  <p:transition spd="slow" advClick="0" advTm="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05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255350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0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24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85869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" y="274638"/>
            <a:ext cx="1097240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600201"/>
            <a:ext cx="109724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433117"/>
      </p:ext>
    </p:extLst>
  </p:cSld>
  <p:clrMapOvr>
    <a:masterClrMapping/>
  </p:clrMapOvr>
  <p:transition spd="slow" advClick="0" advTm="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27368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3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6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4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2581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248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42814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3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2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901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58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montagne, extérieur, train, pont&#10;&#10;Description générée automatiquement">
            <a:extLst>
              <a:ext uri="{FF2B5EF4-FFF2-40B4-BE49-F238E27FC236}">
                <a16:creationId xmlns:a16="http://schemas.microsoft.com/office/drawing/2014/main" id="{9E663506-EBEC-4F97-B419-008A11CC5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44" y="561068"/>
            <a:ext cx="4195293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" y="274638"/>
            <a:ext cx="1097240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600201"/>
            <a:ext cx="109724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776213"/>
      </p:ext>
    </p:extLst>
  </p:cSld>
  <p:clrMapOvr>
    <a:masterClrMapping/>
  </p:clrMapOvr>
  <p:transition spd="slow" advClick="0" advTm="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34794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314449"/>
            <a:ext cx="11093450" cy="4936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0752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2981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9741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7649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4" name="Image 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E1D3637B-C0DC-4B76-9E7D-E81A403D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00" y="483794"/>
            <a:ext cx="3600470" cy="1544112"/>
          </a:xfrm>
          <a:prstGeom prst="rect">
            <a:avLst/>
          </a:prstGeom>
        </p:spPr>
      </p:pic>
      <p:pic>
        <p:nvPicPr>
          <p:cNvPr id="5" name="Image 4" descr="Une image contenant neige, extérieur, montagne, camion&#10;&#10;Description générée automatiquement">
            <a:extLst>
              <a:ext uri="{FF2B5EF4-FFF2-40B4-BE49-F238E27FC236}">
                <a16:creationId xmlns:a16="http://schemas.microsoft.com/office/drawing/2014/main" id="{D7CC2437-2509-4E9B-AF47-BEEF0DA1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389" y="483794"/>
            <a:ext cx="3697438" cy="1544112"/>
          </a:xfrm>
          <a:prstGeom prst="rect">
            <a:avLst/>
          </a:prstGeom>
        </p:spPr>
      </p:pic>
      <p:pic>
        <p:nvPicPr>
          <p:cNvPr id="7" name="Image 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7D0D714-4597-481F-9B29-01EF3A778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00470" cy="1544112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36" y="2260297"/>
            <a:ext cx="2900722" cy="20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7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3699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18333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montagne, extérieur, train, pont&#10;&#10;Description générée automatiquement">
            <a:extLst>
              <a:ext uri="{FF2B5EF4-FFF2-40B4-BE49-F238E27FC236}">
                <a16:creationId xmlns:a16="http://schemas.microsoft.com/office/drawing/2014/main" id="{9E663506-EBEC-4F97-B419-008A11CC5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44" y="561068"/>
            <a:ext cx="4195293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6" name="Image 5" descr="Une image contenant arbre, vue, couvert, train&#10;&#10;Description générée automatiquement">
            <a:extLst>
              <a:ext uri="{FF2B5EF4-FFF2-40B4-BE49-F238E27FC236}">
                <a16:creationId xmlns:a16="http://schemas.microsoft.com/office/drawing/2014/main" id="{4B046EEB-F414-4983-A558-783333515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29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672D-39DB-4B38-9A5D-8F4F505A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79E4-53F6-4C46-9981-6776C285A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E090B-DA1A-491B-BD48-BFC61F6FB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259BC-5FF3-470D-8254-904B65B0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B762-90C2-4BA6-BD35-CC3CC6912771}" type="datetimeFigureOut">
              <a:rPr lang="en-AU" smtClean="0"/>
              <a:t>1/06/2022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02CEE-61A8-4281-9989-21D00D85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7429D-B162-4DD4-B2BD-EAB3F7A1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12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4" name="Image 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E1D3637B-C0DC-4B76-9E7D-E81A403D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00" y="483794"/>
            <a:ext cx="3600470" cy="1544112"/>
          </a:xfrm>
          <a:prstGeom prst="rect">
            <a:avLst/>
          </a:prstGeom>
        </p:spPr>
      </p:pic>
      <p:pic>
        <p:nvPicPr>
          <p:cNvPr id="5" name="Image 4" descr="Une image contenant neige, extérieur, montagne, camion&#10;&#10;Description générée automatiquement">
            <a:extLst>
              <a:ext uri="{FF2B5EF4-FFF2-40B4-BE49-F238E27FC236}">
                <a16:creationId xmlns:a16="http://schemas.microsoft.com/office/drawing/2014/main" id="{D7CC2437-2509-4E9B-AF47-BEEF0DA1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389" y="483794"/>
            <a:ext cx="3697438" cy="1544112"/>
          </a:xfrm>
          <a:prstGeom prst="rect">
            <a:avLst/>
          </a:prstGeom>
        </p:spPr>
      </p:pic>
      <p:pic>
        <p:nvPicPr>
          <p:cNvPr id="7" name="Image 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7D0D714-4597-481F-9B29-01EF3A778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00470" cy="1544112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36" y="2260297"/>
            <a:ext cx="2900722" cy="20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23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6033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2222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3220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9742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4931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9776" y="5435434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4" name="Image 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E1D3637B-C0DC-4B76-9E7D-E81A403D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00" y="483794"/>
            <a:ext cx="3600470" cy="1544112"/>
          </a:xfrm>
          <a:prstGeom prst="rect">
            <a:avLst/>
          </a:prstGeom>
        </p:spPr>
      </p:pic>
      <p:pic>
        <p:nvPicPr>
          <p:cNvPr id="5" name="Image 4" descr="Une image contenant neige, extérieur, montagne, camion&#10;&#10;Description générée automatiquement">
            <a:extLst>
              <a:ext uri="{FF2B5EF4-FFF2-40B4-BE49-F238E27FC236}">
                <a16:creationId xmlns:a16="http://schemas.microsoft.com/office/drawing/2014/main" id="{D7CC2437-2509-4E9B-AF47-BEEF0DA1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389" y="483794"/>
            <a:ext cx="3697438" cy="1544112"/>
          </a:xfrm>
          <a:prstGeom prst="rect">
            <a:avLst/>
          </a:prstGeom>
        </p:spPr>
      </p:pic>
      <p:pic>
        <p:nvPicPr>
          <p:cNvPr id="7" name="Image 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7D0D714-4597-481F-9B29-01EF3A778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00470" cy="1544112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36" y="2260297"/>
            <a:ext cx="2900722" cy="20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8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74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v2">
  <p:cSld name="Summary v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3"/>
          <p:cNvSpPr txBox="1">
            <a:spLocks noGrp="1"/>
          </p:cNvSpPr>
          <p:nvPr>
            <p:ph type="title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03"/>
          <p:cNvSpPr txBox="1">
            <a:spLocks noGrp="1"/>
          </p:cNvSpPr>
          <p:nvPr>
            <p:ph type="body" idx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6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montagne, voie, herbe, train&#10;&#10;Description générée automatiquement">
            <a:extLst>
              <a:ext uri="{FF2B5EF4-FFF2-40B4-BE49-F238E27FC236}">
                <a16:creationId xmlns:a16="http://schemas.microsoft.com/office/drawing/2014/main" id="{1EC7D4AE-4FD2-4BF7-AEF9-797DBC69E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30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v1">
  <p:cSld name="Content v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5"/>
          <p:cNvSpPr txBox="1">
            <a:spLocks noGrp="1"/>
          </p:cNvSpPr>
          <p:nvPr>
            <p:ph type="title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05"/>
          <p:cNvSpPr txBox="1">
            <a:spLocks noGrp="1"/>
          </p:cNvSpPr>
          <p:nvPr>
            <p:ph type="body" idx="1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9D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216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page">
  <p:cSld name="1_Cover p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4"/>
          <p:cNvSpPr txBox="1">
            <a:spLocks noGrp="1"/>
          </p:cNvSpPr>
          <p:nvPr>
            <p:ph type="body" idx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D9D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04"/>
          <p:cNvSpPr txBox="1">
            <a:spLocks noGrp="1"/>
          </p:cNvSpPr>
          <p:nvPr>
            <p:ph type="body" idx="2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9D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04"/>
          <p:cNvSpPr txBox="1">
            <a:spLocks noGrp="1"/>
          </p:cNvSpPr>
          <p:nvPr>
            <p:ph type="body" idx="3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57C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04"/>
          <p:cNvSpPr txBox="1">
            <a:spLocks noGrp="1"/>
          </p:cNvSpPr>
          <p:nvPr>
            <p:ph type="body" idx="4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04"/>
          <p:cNvSpPr txBox="1">
            <a:spLocks noGrp="1"/>
          </p:cNvSpPr>
          <p:nvPr>
            <p:ph type="body" idx="5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4"/>
          <p:cNvSpPr/>
          <p:nvPr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4"/>
          <p:cNvSpPr txBox="1"/>
          <p:nvPr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World Road Association </a:t>
            </a:r>
            <a:r>
              <a:rPr lang="en-US" sz="1400" b="0" i="0" u="none" strike="noStrike" cap="none">
                <a:solidFill>
                  <a:srgbClr val="ED9D00"/>
                </a:solidFill>
                <a:latin typeface="Arial Narrow"/>
                <a:ea typeface="Arial Narrow"/>
                <a:cs typeface="Arial Narrow"/>
                <a:sym typeface="Arial Narrow"/>
              </a:rPr>
              <a:t>•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Association mondiale de la Route </a:t>
            </a:r>
            <a:r>
              <a:rPr lang="en-US" sz="1400" b="0" i="0" u="none" strike="noStrike" cap="none">
                <a:solidFill>
                  <a:srgbClr val="ED9D00"/>
                </a:solidFill>
                <a:latin typeface="Arial Narrow"/>
                <a:ea typeface="Arial Narrow"/>
                <a:cs typeface="Arial Narrow"/>
                <a:sym typeface="Arial Narrow"/>
              </a:rPr>
              <a:t>•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Asociación Mundial de la Carretera </a:t>
            </a:r>
            <a:r>
              <a:rPr lang="en-US" sz="1400" b="0" i="0" u="none" strike="noStrike" cap="none">
                <a:solidFill>
                  <a:srgbClr val="ED9D00"/>
                </a:solidFill>
                <a:latin typeface="Arial Narrow"/>
                <a:ea typeface="Arial Narrow"/>
                <a:cs typeface="Arial Narrow"/>
                <a:sym typeface="Arial Narrow"/>
              </a:rPr>
              <a:t>• </a:t>
            </a:r>
            <a:r>
              <a:rPr lang="en-US" sz="1400" b="0" i="1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www.piarc.org</a:t>
            </a:r>
            <a:endParaRPr/>
          </a:p>
        </p:txBody>
      </p:sp>
      <p:pic>
        <p:nvPicPr>
          <p:cNvPr id="29" name="Google Shape;29;p104" descr="Une image contenant herbe, route, extérieur, scène&#10;&#10;Description générée automatiquement"/>
          <p:cNvPicPr preferRelativeResize="0"/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4"/>
            <a:ext cx="3622766" cy="154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04" descr="Une image contenant neige, extérieur, montagne, camion&#10;&#10;Description générée automatiquement"/>
          <p:cNvPicPr preferRelativeResize="0"/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777" y="483794"/>
            <a:ext cx="3730446" cy="154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04" descr="Une image contenant scène, route, extérieur, herbe&#10;&#10;Description générée automatiquement"/>
          <p:cNvPicPr preferRelativeResize="0"/>
          <p:nvPr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5" y="483794"/>
            <a:ext cx="3622417" cy="154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04" descr="Une image contenant dessin&#10;&#10;Description générée automatiquement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36" y="2260297"/>
            <a:ext cx="2900722" cy="2053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652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0931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02332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1210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10140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8746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0602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0755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4" name="Image 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E1D3637B-C0DC-4B76-9E7D-E81A403D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4"/>
            <a:ext cx="3622766" cy="1544112"/>
          </a:xfrm>
          <a:prstGeom prst="rect">
            <a:avLst/>
          </a:prstGeom>
        </p:spPr>
      </p:pic>
      <p:pic>
        <p:nvPicPr>
          <p:cNvPr id="5" name="Image 4" descr="Une image contenant neige, extérieur, montagne, camion&#10;&#10;Description générée automatiquement">
            <a:extLst>
              <a:ext uri="{FF2B5EF4-FFF2-40B4-BE49-F238E27FC236}">
                <a16:creationId xmlns:a16="http://schemas.microsoft.com/office/drawing/2014/main" id="{D7CC2437-2509-4E9B-AF47-BEEF0DA1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777" y="483794"/>
            <a:ext cx="3730446" cy="1544112"/>
          </a:xfrm>
          <a:prstGeom prst="rect">
            <a:avLst/>
          </a:prstGeom>
        </p:spPr>
      </p:pic>
      <p:pic>
        <p:nvPicPr>
          <p:cNvPr id="7" name="Image 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7D0D714-4597-481F-9B29-01EF3A778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5" y="483794"/>
            <a:ext cx="3622417" cy="1544112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36" y="2260297"/>
            <a:ext cx="2900722" cy="20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7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5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0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0.png"/><Relationship Id="rId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59" r:id="rId2"/>
    <p:sldLayoutId id="21474838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World Road Association 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3" r:id="rId5"/>
    <p:sldLayoutId id="2147483814" r:id="rId6"/>
    <p:sldLayoutId id="2147483815" r:id="rId7"/>
    <p:sldLayoutId id="214748381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4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9" r:id="rId4"/>
    <p:sldLayoutId id="214748383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7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6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D5DF2-A5D0-4C25-98AA-58BED10E5FAA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1" name="Image 10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38C4BBC-DFF9-4785-8A18-1932287599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8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3" name="Image 2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E0D63099-5A52-4ACA-8E08-2097AE1BB6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4D77F0-5933-45B0-AA52-E8EB8E988B1D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2" name="Image 11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4487B9E1-8FD8-4A93-A5D6-97D15DB3EC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  <p:sldLayoutId id="2147483843" r:id="rId6"/>
    <p:sldLayoutId id="21474838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D5DF2-A5D0-4C25-98AA-58BED10E5FAA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1" name="Image 10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38C4BBC-DFF9-4785-8A18-1932287599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World Road Association 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6" r:id="rId5"/>
    <p:sldLayoutId id="2147483777" r:id="rId6"/>
    <p:sldLayoutId id="214748377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57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World Road Association 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9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World Road Association 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0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476" y="4019973"/>
            <a:ext cx="7356749" cy="523220"/>
          </a:xfrm>
        </p:spPr>
        <p:txBody>
          <a:bodyPr/>
          <a:lstStyle/>
          <a:p>
            <a:r>
              <a:rPr lang="fr-FR" dirty="0" smtClean="0"/>
              <a:t>Eric OLLINGER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Président de PIARC France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 smtClean="0"/>
              <a:t>Actualités</a:t>
            </a:r>
            <a:endParaRPr lang="en-US" altLang="en-US" dirty="0" smtClean="0"/>
          </a:p>
          <a:p>
            <a:r>
              <a:rPr lang="en-US" altLang="en-US" dirty="0" smtClean="0"/>
              <a:t>de PIARC et PIARC France</a:t>
            </a:r>
            <a:endParaRPr lang="en-US" alt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2 juin 2022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60" y="4376098"/>
            <a:ext cx="2038609" cy="16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6" descr="https://www.piarc.org/ressources/cover/72/920x-bf536fc-35953-2021R03FR-Vehicules-automatises-Defis-et-opportunites-pour-les-exploitants-et-les-autorites-routieres-PIARC.jpeg"/>
          <p:cNvPicPr/>
          <p:nvPr/>
        </p:nvPicPr>
        <p:blipFill>
          <a:blip r:embed="rId3"/>
          <a:stretch/>
        </p:blipFill>
        <p:spPr>
          <a:xfrm>
            <a:off x="3156480" y="2462034"/>
            <a:ext cx="2878080" cy="4065600"/>
          </a:xfrm>
          <a:prstGeom prst="rect">
            <a:avLst/>
          </a:prstGeom>
          <a:ln>
            <a:noFill/>
          </a:ln>
        </p:spPr>
      </p:pic>
      <p:pic>
        <p:nvPicPr>
          <p:cNvPr id="163" name="Picture 8" descr="https://www.piarc.org/ressources/cover/72/920x-bdae2ac-35937-2021LR04FR-Augmenter-la-Resilience-des-Ouvrages-en-terre-face-aux-Risques-Naturels-PIARC-Revue-Litterature.jpeg"/>
          <p:cNvPicPr/>
          <p:nvPr/>
        </p:nvPicPr>
        <p:blipFill>
          <a:blip r:embed="rId4"/>
          <a:stretch/>
        </p:blipFill>
        <p:spPr>
          <a:xfrm>
            <a:off x="9254880" y="2431314"/>
            <a:ext cx="2916480" cy="4126080"/>
          </a:xfrm>
          <a:prstGeom prst="rect">
            <a:avLst/>
          </a:prstGeom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8F0FA4-9110-4B28-81DF-55A028EFAD2A}"/>
              </a:ext>
            </a:extLst>
          </p:cNvPr>
          <p:cNvSpPr txBox="1">
            <a:spLocks/>
          </p:cNvSpPr>
          <p:nvPr/>
        </p:nvSpPr>
        <p:spPr>
          <a:xfrm>
            <a:off x="547254" y="505479"/>
            <a:ext cx="1109749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Quelques travaux récents de PIARC</a:t>
            </a:r>
            <a:endParaRPr lang="da-DK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54" y="1287474"/>
            <a:ext cx="2916434" cy="41273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552" y="1274896"/>
            <a:ext cx="3117303" cy="44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1B91B-ED43-4C62-B99E-1BF54E07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Magazine Routes/Roads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468ABC-58C3-45F7-A6B9-A9E27188F7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2296857"/>
            <a:ext cx="11093450" cy="4152900"/>
          </a:xfrm>
        </p:spPr>
        <p:txBody>
          <a:bodyPr/>
          <a:lstStyle/>
          <a:p>
            <a:r>
              <a:rPr lang="en-US" b="1" dirty="0" err="1" smtClean="0"/>
              <a:t>Derniers</a:t>
            </a:r>
            <a:r>
              <a:rPr lang="en-US" b="1" dirty="0" smtClean="0"/>
              <a:t> </a:t>
            </a:r>
            <a:r>
              <a:rPr lang="en-US" b="1" dirty="0" err="1" smtClean="0"/>
              <a:t>numéros</a:t>
            </a:r>
            <a:r>
              <a:rPr lang="en-US" b="1" dirty="0" smtClean="0"/>
              <a:t> :</a:t>
            </a:r>
            <a:endParaRPr lang="en-US" b="1" dirty="0"/>
          </a:p>
          <a:p>
            <a:pPr lvl="1"/>
            <a:r>
              <a:rPr lang="en-US" dirty="0"/>
              <a:t>387 : Routes et paysage (déc. 2020)</a:t>
            </a:r>
          </a:p>
          <a:p>
            <a:pPr lvl="1"/>
            <a:r>
              <a:rPr lang="en-US" dirty="0"/>
              <a:t>388 : Fret (Mar. 2021)</a:t>
            </a:r>
          </a:p>
          <a:p>
            <a:pPr lvl="1"/>
            <a:r>
              <a:rPr lang="en-US" dirty="0"/>
              <a:t>389 : Résilience des routes (</a:t>
            </a:r>
            <a:r>
              <a:rPr lang="en-US" dirty="0" err="1"/>
              <a:t>juin</a:t>
            </a:r>
            <a:r>
              <a:rPr lang="en-US" dirty="0"/>
              <a:t> </a:t>
            </a:r>
            <a:r>
              <a:rPr lang="en-US" dirty="0" smtClean="0"/>
              <a:t>2021)</a:t>
            </a:r>
          </a:p>
          <a:p>
            <a:pPr lvl="1"/>
            <a:r>
              <a:rPr lang="en-US" dirty="0" smtClean="0"/>
              <a:t>390 </a:t>
            </a:r>
            <a:r>
              <a:rPr lang="en-US" dirty="0"/>
              <a:t>: </a:t>
            </a:r>
            <a:r>
              <a:rPr lang="en-US" dirty="0" smtClean="0"/>
              <a:t>Routes et COVID-19 (</a:t>
            </a:r>
            <a:r>
              <a:rPr lang="en-US" dirty="0" err="1" smtClean="0"/>
              <a:t>septembre</a:t>
            </a:r>
            <a:r>
              <a:rPr lang="en-US" dirty="0" smtClean="0"/>
              <a:t> 2021)</a:t>
            </a:r>
            <a:endParaRPr lang="en-US" dirty="0"/>
          </a:p>
          <a:p>
            <a:pPr lvl="1"/>
            <a:r>
              <a:rPr lang="en-US" dirty="0"/>
              <a:t>391 : Véhicules automatisés (décembre 2021)</a:t>
            </a:r>
          </a:p>
          <a:p>
            <a:pPr lvl="1"/>
            <a:r>
              <a:rPr lang="en-US" dirty="0"/>
              <a:t>392 : XVIe </a:t>
            </a:r>
            <a:r>
              <a:rPr lang="en-US" dirty="0" err="1"/>
              <a:t>Congrès</a:t>
            </a:r>
            <a:r>
              <a:rPr lang="en-US" dirty="0"/>
              <a:t> de la viabilité hivernale et la </a:t>
            </a:r>
            <a:r>
              <a:rPr lang="en-US" dirty="0" err="1"/>
              <a:t>résilience</a:t>
            </a:r>
            <a:r>
              <a:rPr lang="en-US" dirty="0"/>
              <a:t> </a:t>
            </a:r>
            <a:r>
              <a:rPr lang="en-US" dirty="0" err="1"/>
              <a:t>routière</a:t>
            </a:r>
            <a:r>
              <a:rPr lang="en-US" dirty="0"/>
              <a:t> (mars 2022)</a:t>
            </a:r>
          </a:p>
          <a:p>
            <a:endParaRPr lang="en-US" dirty="0"/>
          </a:p>
          <a:p>
            <a:r>
              <a:rPr lang="en-US" b="1" dirty="0"/>
              <a:t>Principalement distribué en ligne maintenant</a:t>
            </a:r>
          </a:p>
          <a:p>
            <a:pPr lvl="1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FFF543-6A1F-45D1-B067-A7BAA67D2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75" y="461208"/>
            <a:ext cx="2656101" cy="3753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49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Le congrès mondial de la viabilité hivernale et de la résilience routière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/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/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/>
            </a: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524000"/>
            <a:ext cx="11093450" cy="4560888"/>
          </a:xfrm>
        </p:spPr>
        <p:txBody>
          <a:bodyPr/>
          <a:lstStyle/>
          <a:p>
            <a:pPr lvl="1"/>
            <a:endParaRPr lang="fr-FR" sz="2800" dirty="0" smtClean="0">
              <a:latin typeface="Arial Narrow"/>
              <a:cs typeface="Arial Narrow"/>
            </a:endParaRPr>
          </a:p>
          <a:p>
            <a:pPr lvl="1"/>
            <a:endParaRPr lang="fr-FR" sz="2800" dirty="0" smtClean="0">
              <a:latin typeface="Arial Narrow"/>
              <a:cs typeface="Arial Narrow"/>
            </a:endParaRPr>
          </a:p>
          <a:p>
            <a:pPr lvl="1"/>
            <a:endParaRPr lang="fr-FR" sz="2800" dirty="0">
              <a:latin typeface="Arial Narrow"/>
              <a:cs typeface="Arial Narrow"/>
            </a:endParaRPr>
          </a:p>
          <a:p>
            <a:pPr lvl="1"/>
            <a:r>
              <a:rPr lang="fr-FR" dirty="0" smtClean="0">
                <a:latin typeface="Arial Narrow"/>
                <a:cs typeface="Arial Narrow"/>
              </a:rPr>
              <a:t>100</a:t>
            </a:r>
            <a:r>
              <a:rPr lang="fr-FR" dirty="0" smtClean="0">
                <a:latin typeface="Arial Narrow"/>
                <a:cs typeface="Arial Narrow"/>
              </a:rPr>
              <a:t>% </a:t>
            </a:r>
            <a:r>
              <a:rPr lang="fr-FR" dirty="0" smtClean="0">
                <a:latin typeface="Arial Narrow"/>
                <a:cs typeface="Arial Narrow"/>
              </a:rPr>
              <a:t>virtuel, s’est tenu en février 2022</a:t>
            </a:r>
          </a:p>
          <a:p>
            <a:pPr lvl="1"/>
            <a:r>
              <a:rPr lang="fr-FR" dirty="0" smtClean="0"/>
              <a:t>PIARC </a:t>
            </a:r>
            <a:r>
              <a:rPr lang="fr-FR" dirty="0"/>
              <a:t>France et </a:t>
            </a:r>
            <a:r>
              <a:rPr lang="fr-FR" dirty="0">
                <a:solidFill>
                  <a:srgbClr val="FF0000"/>
                </a:solidFill>
              </a:rPr>
              <a:t>Chambéry, hôte du prochain congrès 2026</a:t>
            </a:r>
            <a:r>
              <a:rPr lang="fr-FR" dirty="0"/>
              <a:t>, </a:t>
            </a:r>
            <a:r>
              <a:rPr lang="fr-FR" dirty="0" smtClean="0"/>
              <a:t>étaient </a:t>
            </a:r>
            <a:r>
              <a:rPr lang="fr-FR" dirty="0"/>
              <a:t>partenaires officiels</a:t>
            </a:r>
          </a:p>
          <a:p>
            <a:pPr lvl="1"/>
            <a:r>
              <a:rPr lang="fr-FR" dirty="0" smtClean="0"/>
              <a:t>Prix </a:t>
            </a:r>
            <a:r>
              <a:rPr lang="fr-FR" dirty="0"/>
              <a:t>PIARC France récompensant les meilleurs articles</a:t>
            </a:r>
          </a:p>
          <a:p>
            <a:pPr lvl="1"/>
            <a:r>
              <a:rPr lang="fr-FR" dirty="0" smtClean="0"/>
              <a:t>PIARC France organise une </a:t>
            </a:r>
            <a:r>
              <a:rPr lang="fr-FR" dirty="0" smtClean="0">
                <a:solidFill>
                  <a:srgbClr val="FF0000"/>
                </a:solidFill>
              </a:rPr>
              <a:t>restitution à Chambéry les 26 et 27 septembre 2022</a:t>
            </a:r>
            <a:endParaRPr lang="en-US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6" name="Picture 2" descr="https://www.piarc-calgary2022.org/wp-content/uploads/2020/06/calgary-2020-logo-eng.png"/>
          <p:cNvPicPr/>
          <p:nvPr/>
        </p:nvPicPr>
        <p:blipFill>
          <a:blip r:embed="rId2"/>
          <a:stretch/>
        </p:blipFill>
        <p:spPr>
          <a:xfrm>
            <a:off x="7584000" y="1071125"/>
            <a:ext cx="4381440" cy="191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41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27e Congrès mondial de la Route</a:t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/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/>
            </a: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524000"/>
            <a:ext cx="11093450" cy="4560888"/>
          </a:xfrm>
        </p:spPr>
        <p:txBody>
          <a:bodyPr/>
          <a:lstStyle/>
          <a:p>
            <a:r>
              <a:rPr lang="fr-FR" sz="3200" b="1" dirty="0" err="1">
                <a:solidFill>
                  <a:srgbClr val="ED9D00"/>
                </a:solidFill>
                <a:latin typeface="Arial Narrow"/>
                <a:cs typeface="Arial Narrow"/>
              </a:rPr>
              <a:t>Vue d'ensemble</a:t>
            </a:r>
            <a:endParaRPr lang="fr-FR" sz="3200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800" dirty="0">
                <a:latin typeface="Arial Narrow"/>
                <a:cs typeface="Arial Narrow"/>
              </a:rPr>
              <a:t>Prague, </a:t>
            </a:r>
            <a:r>
              <a:rPr lang="fr-FR" sz="2800" dirty="0" err="1">
                <a:latin typeface="Arial Narrow"/>
                <a:cs typeface="Arial Narrow"/>
              </a:rPr>
              <a:t>République tchèque</a:t>
            </a:r>
            <a:endParaRPr lang="fr-FR" sz="2800" dirty="0">
              <a:latin typeface="Arial Narrow"/>
              <a:cs typeface="Arial Narrow"/>
            </a:endParaRPr>
          </a:p>
          <a:p>
            <a:pPr lvl="1"/>
            <a:r>
              <a:rPr lang="fr-FR" sz="2800" dirty="0">
                <a:latin typeface="Arial Narrow"/>
                <a:cs typeface="Arial Narrow"/>
              </a:rPr>
              <a:t>2 - 6 </a:t>
            </a:r>
            <a:r>
              <a:rPr lang="fr-FR" sz="2800" dirty="0" err="1">
                <a:latin typeface="Arial Narrow"/>
                <a:cs typeface="Arial Narrow"/>
              </a:rPr>
              <a:t>octobre </a:t>
            </a:r>
            <a:r>
              <a:rPr lang="fr-FR" sz="2800" dirty="0">
                <a:latin typeface="Arial Narrow"/>
                <a:cs typeface="Arial Narrow"/>
              </a:rPr>
              <a:t>2023</a:t>
            </a:r>
          </a:p>
          <a:p>
            <a:r>
              <a:rPr lang="en-US" b="1" dirty="0"/>
              <a:t>Une excellente occasion de :</a:t>
            </a:r>
          </a:p>
          <a:p>
            <a:pPr lvl="1"/>
            <a:r>
              <a:rPr lang="en-US" dirty="0"/>
              <a:t>Promouvoir les résultats de PIARC</a:t>
            </a:r>
          </a:p>
          <a:p>
            <a:pPr lvl="1"/>
            <a:r>
              <a:rPr lang="en-US" dirty="0"/>
              <a:t>Recueillir de nouvelles contributions à partir de l'appel international à contributions et des rapports nationaux.</a:t>
            </a:r>
          </a:p>
          <a:p>
            <a:pPr lvl="1"/>
            <a:r>
              <a:rPr lang="en-US" dirty="0"/>
              <a:t>Développer la visibilité du secteur routier</a:t>
            </a:r>
          </a:p>
          <a:p>
            <a:pPr lvl="1"/>
            <a:r>
              <a:rPr lang="en-US" dirty="0"/>
              <a:t>S'engager avec la communauté routière - nationale et internationale </a:t>
            </a:r>
          </a:p>
          <a:p>
            <a:pPr lvl="1"/>
            <a:r>
              <a:rPr lang="en-US" dirty="0"/>
              <a:t>Exposition</a:t>
            </a:r>
          </a:p>
          <a:p>
            <a:pPr lvl="1"/>
            <a:r>
              <a:rPr lang="en-US" dirty="0"/>
              <a:t>Visites techniques</a:t>
            </a: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pic>
        <p:nvPicPr>
          <p:cNvPr id="5" name="Picture 2" descr="World Road Congress Prague 2023 - PIARC (World Road Association)">
            <a:extLst>
              <a:ext uri="{FF2B5EF4-FFF2-40B4-BE49-F238E27FC236}">
                <a16:creationId xmlns:a16="http://schemas.microsoft.com/office/drawing/2014/main" id="{B97097DC-97A8-4E5F-B3E4-2316A09C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540" y="773112"/>
            <a:ext cx="3042598" cy="2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58307-68A2-4387-BB42-A348DB01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PIARC, c’est quoi ?</a:t>
            </a:r>
            <a:endParaRPr lang="sv-SE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9B9EF3-01FA-4C8E-B960-D99E221DF62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332000"/>
            <a:ext cx="11093450" cy="4968000"/>
          </a:xfrm>
        </p:spPr>
        <p:txBody>
          <a:bodyPr/>
          <a:lstStyle/>
          <a:p>
            <a:pPr algn="just"/>
            <a:r>
              <a:rPr lang="en-US" b="1" dirty="0" err="1" smtClean="0"/>
              <a:t>L’association</a:t>
            </a:r>
            <a:r>
              <a:rPr lang="en-US" b="1" dirty="0" smtClean="0"/>
              <a:t> PIARC </a:t>
            </a:r>
            <a:r>
              <a:rPr lang="en-US" b="1" dirty="0" err="1" smtClean="0"/>
              <a:t>est</a:t>
            </a:r>
            <a:r>
              <a:rPr lang="en-US" b="1" dirty="0" smtClean="0"/>
              <a:t> le lieu de </a:t>
            </a:r>
            <a:r>
              <a:rPr lang="en-US" b="1" dirty="0" err="1" smtClean="0"/>
              <a:t>partage</a:t>
            </a:r>
            <a:r>
              <a:rPr lang="en-US" b="1" dirty="0" smtClean="0"/>
              <a:t> de </a:t>
            </a:r>
            <a:r>
              <a:rPr lang="en-US" b="1" dirty="0" err="1" smtClean="0"/>
              <a:t>connaissances</a:t>
            </a:r>
            <a:r>
              <a:rPr lang="en-US" b="1" dirty="0" smtClean="0"/>
              <a:t> sur la route au 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mondial</a:t>
            </a:r>
            <a:r>
              <a:rPr lang="en-US" b="1" dirty="0" smtClean="0"/>
              <a:t> (123 pays </a:t>
            </a:r>
            <a:r>
              <a:rPr lang="en-US" b="1" dirty="0" err="1" smtClean="0"/>
              <a:t>membres</a:t>
            </a:r>
            <a:r>
              <a:rPr lang="en-US" b="1" dirty="0" smtClean="0"/>
              <a:t>)</a:t>
            </a:r>
          </a:p>
          <a:p>
            <a:pPr algn="just"/>
            <a:r>
              <a:rPr lang="en-US" b="1" dirty="0" err="1" smtClean="0"/>
              <a:t>Ses</a:t>
            </a:r>
            <a:r>
              <a:rPr lang="en-US" b="1" dirty="0" smtClean="0"/>
              <a:t> </a:t>
            </a:r>
            <a:r>
              <a:rPr lang="en-US" b="1" dirty="0" err="1" smtClean="0"/>
              <a:t>travaux</a:t>
            </a:r>
            <a:r>
              <a:rPr lang="en-US" b="1" dirty="0" smtClean="0"/>
              <a:t> </a:t>
            </a:r>
            <a:r>
              <a:rPr lang="en-US" b="1" dirty="0" err="1" smtClean="0"/>
              <a:t>s’organisent</a:t>
            </a:r>
            <a:r>
              <a:rPr lang="en-US" b="1" dirty="0" smtClean="0"/>
              <a:t> par cycles de 4 </a:t>
            </a:r>
            <a:r>
              <a:rPr lang="en-US" b="1" dirty="0" err="1" smtClean="0"/>
              <a:t>ans</a:t>
            </a:r>
            <a:r>
              <a:rPr lang="en-US" b="1" dirty="0" smtClean="0"/>
              <a:t> sous </a:t>
            </a:r>
            <a:r>
              <a:rPr lang="en-US" b="1" dirty="0" err="1" smtClean="0"/>
              <a:t>forme</a:t>
            </a:r>
            <a:r>
              <a:rPr lang="en-US" b="1" dirty="0" smtClean="0"/>
              <a:t> de :</a:t>
            </a:r>
          </a:p>
          <a:p>
            <a:pPr lvl="1" algn="just"/>
            <a:r>
              <a:rPr lang="en-US" b="1" dirty="0" err="1" smtClean="0"/>
              <a:t>Comités</a:t>
            </a:r>
            <a:r>
              <a:rPr lang="en-US" b="1" dirty="0" smtClean="0"/>
              <a:t> techniques</a:t>
            </a:r>
          </a:p>
          <a:p>
            <a:pPr lvl="1" algn="just"/>
            <a:r>
              <a:rPr lang="en-US" b="1" dirty="0" err="1" smtClean="0"/>
              <a:t>Groupes</a:t>
            </a:r>
            <a:r>
              <a:rPr lang="en-US" b="1" dirty="0" smtClean="0"/>
              <a:t> </a:t>
            </a:r>
            <a:r>
              <a:rPr lang="en-US" b="1" dirty="0" err="1" smtClean="0"/>
              <a:t>d’études</a:t>
            </a:r>
            <a:endParaRPr lang="en-US" b="1" dirty="0" smtClean="0"/>
          </a:p>
          <a:p>
            <a:pPr lvl="1" algn="just"/>
            <a:r>
              <a:rPr lang="en-US" b="1" dirty="0" err="1" smtClean="0"/>
              <a:t>Projets</a:t>
            </a:r>
            <a:r>
              <a:rPr lang="en-US" b="1" dirty="0" smtClean="0"/>
              <a:t> </a:t>
            </a:r>
            <a:r>
              <a:rPr lang="en-US" b="1" dirty="0" err="1" smtClean="0"/>
              <a:t>spéciaux</a:t>
            </a:r>
            <a:endParaRPr lang="en-US" b="1" dirty="0" smtClean="0"/>
          </a:p>
          <a:p>
            <a:pPr algn="just"/>
            <a:r>
              <a:rPr lang="en-US" b="1" dirty="0" err="1" smtClean="0"/>
              <a:t>Toutes</a:t>
            </a:r>
            <a:r>
              <a:rPr lang="en-US" b="1" dirty="0" smtClean="0"/>
              <a:t> les publications </a:t>
            </a:r>
            <a:r>
              <a:rPr lang="en-US" b="1" dirty="0" err="1" smtClean="0"/>
              <a:t>sont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3 </a:t>
            </a:r>
            <a:r>
              <a:rPr lang="en-US" b="1" dirty="0" err="1" smtClean="0"/>
              <a:t>langues</a:t>
            </a:r>
            <a:r>
              <a:rPr lang="en-US" b="1" dirty="0" smtClean="0"/>
              <a:t> : </a:t>
            </a:r>
            <a:r>
              <a:rPr lang="en-US" b="1" dirty="0" err="1" smtClean="0"/>
              <a:t>anglais</a:t>
            </a:r>
            <a:r>
              <a:rPr lang="en-US" b="1" dirty="0" smtClean="0"/>
              <a:t>, </a:t>
            </a:r>
            <a:r>
              <a:rPr lang="en-US" b="1" dirty="0" err="1" smtClean="0"/>
              <a:t>français</a:t>
            </a:r>
            <a:r>
              <a:rPr lang="en-US" b="1" dirty="0" smtClean="0"/>
              <a:t>, </a:t>
            </a:r>
            <a:r>
              <a:rPr lang="en-US" b="1" dirty="0" err="1" smtClean="0"/>
              <a:t>espagnol</a:t>
            </a:r>
            <a:endParaRPr lang="en-US" b="1" dirty="0" smtClean="0"/>
          </a:p>
          <a:p>
            <a:pPr algn="just"/>
            <a:r>
              <a:rPr lang="en-US" b="1" dirty="0" err="1" smtClean="0"/>
              <a:t>Tous</a:t>
            </a:r>
            <a:r>
              <a:rPr lang="en-US" b="1" dirty="0" smtClean="0"/>
              <a:t> les 4 </a:t>
            </a:r>
            <a:r>
              <a:rPr lang="en-US" b="1" dirty="0" err="1" smtClean="0"/>
              <a:t>ans</a:t>
            </a:r>
            <a:r>
              <a:rPr lang="en-US" b="1" dirty="0" smtClean="0"/>
              <a:t>, PIARC organize le </a:t>
            </a:r>
            <a:r>
              <a:rPr lang="en-US" b="1" dirty="0" err="1" smtClean="0"/>
              <a:t>congrès</a:t>
            </a:r>
            <a:r>
              <a:rPr lang="en-US" b="1" dirty="0" smtClean="0"/>
              <a:t> </a:t>
            </a:r>
            <a:r>
              <a:rPr lang="en-US" b="1" dirty="0" err="1" smtClean="0"/>
              <a:t>mondial</a:t>
            </a:r>
            <a:r>
              <a:rPr lang="en-US" b="1" dirty="0" smtClean="0"/>
              <a:t> de la route et le </a:t>
            </a:r>
            <a:r>
              <a:rPr lang="en-US" b="1" dirty="0" err="1" smtClean="0"/>
              <a:t>congrès</a:t>
            </a:r>
            <a:r>
              <a:rPr lang="en-US" b="1" dirty="0" smtClean="0"/>
              <a:t> </a:t>
            </a:r>
            <a:r>
              <a:rPr lang="en-US" b="1" dirty="0" err="1" smtClean="0"/>
              <a:t>mondial</a:t>
            </a:r>
            <a:r>
              <a:rPr lang="en-US" b="1" dirty="0" smtClean="0"/>
              <a:t> de la </a:t>
            </a:r>
            <a:r>
              <a:rPr lang="en-US" b="1" dirty="0" err="1" smtClean="0"/>
              <a:t>viabilité</a:t>
            </a:r>
            <a:r>
              <a:rPr lang="en-US" b="1" dirty="0" smtClean="0"/>
              <a:t> </a:t>
            </a:r>
            <a:r>
              <a:rPr lang="en-US" b="1" dirty="0" err="1" smtClean="0"/>
              <a:t>hivernale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8A431-ABE8-4178-8285-9FF06DE1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Le 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comité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exécutif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 de PIARC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427056-94AE-4C67-BD1F-834ED94A8D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&lt;N°27&gt;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8856C2-8AED-45D8-B9AF-E2BA314918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63496"/>
            <a:ext cx="3161328" cy="5131307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err="1"/>
              <a:t>Président 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/>
              <a:t>Ancien </a:t>
            </a:r>
            <a:r>
              <a:rPr lang="fr-FR" sz="1600" b="1" dirty="0" err="1"/>
              <a:t>président 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 err="1"/>
              <a:t>Vice-présidents 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 err="1"/>
              <a:t>Membres </a:t>
            </a:r>
            <a:endParaRPr lang="fr-FR" sz="1600" b="1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spcBef>
                <a:spcPts val="1500"/>
              </a:spcBef>
              <a:buNone/>
            </a:pPr>
            <a:endParaRPr lang="fr-FR" sz="1600" dirty="0"/>
          </a:p>
          <a:p>
            <a:pPr marL="0" indent="0">
              <a:spcBef>
                <a:spcPts val="700"/>
              </a:spcBef>
              <a:buNone/>
            </a:pP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 err="1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Représentant des comités </a:t>
            </a:r>
            <a:r>
              <a:rPr lang="fr-FR" sz="1600" b="1" dirty="0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nationaux</a:t>
            </a:r>
            <a:endParaRPr lang="fr-FR" sz="1600" dirty="0">
              <a:solidFill>
                <a:srgbClr val="154576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8E8DF6-E9ED-41FF-AF43-E3A04187A7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07724" y="1563498"/>
            <a:ext cx="7836589" cy="4905964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8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Nazir Alli, </a:t>
            </a:r>
            <a:r>
              <a:rPr lang="fr-FR" sz="1600" dirty="0" err="1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Afrique </a:t>
            </a:r>
            <a:r>
              <a:rPr lang="fr-FR" sz="16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du Sud</a:t>
            </a:r>
          </a:p>
          <a:p>
            <a:pPr marL="0" indent="0">
              <a:buNone/>
            </a:pPr>
            <a:endParaRPr lang="fr-FR" sz="1600" dirty="0">
              <a:solidFill>
                <a:srgbClr val="00457C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Claude Van ROOTEN, </a:t>
            </a:r>
            <a:r>
              <a:rPr lang="fr-FR" sz="1400" dirty="0" err="1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Belgique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 Albrieu Cipollina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Argentine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Geoff Allan,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Australie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Mark Henry Rubarenzya,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Ouganda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00457C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Alexander Walcher,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Autriche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Anne-Séverine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Poupeleer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Belgique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Bine Pengal,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Slovénie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Birgitta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Worringen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Allemagne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Chantal Lanthier,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Canada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Chungeng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Wu,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Chine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Claudine Tremblay,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Canada-Québec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Emanuela Stocchi,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Italie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 Albrieu Cipollina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Ernesto Barrera,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Chili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Geoff Allan,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Australie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Hugh Gillies,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Royaume-Uni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Hyeon-Seung Lee,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Corée du Sud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Indresh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K. Pandey,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Inde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Javier Herrero Lizano,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Espagne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Jorge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Arganis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Díaz Leal,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Mexique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Mamadou Alassane Camara,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Sénégal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Mark Henry Rubarenzya,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Ouganda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Mārtiņš Dambergs,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Lettonie / BRA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Randall Cable,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Afrique du Sud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Arial Narrow"/>
                <a:ea typeface="ＭＳ Ｐゴシック" charset="0"/>
              </a:rPr>
              <a:t>Sandrine Chinzi, </a:t>
            </a:r>
            <a:r>
              <a:rPr lang="en-GB" sz="1400" dirty="0">
                <a:solidFill>
                  <a:srgbClr val="FF0000"/>
                </a:solidFill>
                <a:latin typeface="Arial Narrow"/>
                <a:ea typeface="ＭＳ Ｐゴシック" charset="0"/>
              </a:rPr>
              <a:t>France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Stanislas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Naboko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Russie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Thomas D. Everett,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États-Unis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Toyohito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Ikeda,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Japon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Václav Neuvirt,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République tchèque.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endParaRPr lang="en-GB" sz="105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Clemente Poon Hung, Mexique</a:t>
            </a:r>
            <a:endParaRPr lang="fr-FR" sz="1600" dirty="0">
              <a:solidFill>
                <a:srgbClr val="00457C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7494EF-C401-4BE9-A0F1-91328F553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6651" y="1415449"/>
            <a:ext cx="1638301" cy="191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67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58307-68A2-4387-BB42-A348DB01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France, c’est quoi ?</a:t>
            </a:r>
            <a:endParaRPr lang="sv-SE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9B9EF3-01FA-4C8E-B960-D99E221DF62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332000"/>
            <a:ext cx="11093450" cy="4968000"/>
          </a:xfrm>
        </p:spPr>
        <p:txBody>
          <a:bodyPr/>
          <a:lstStyle/>
          <a:p>
            <a:pPr algn="just"/>
            <a:r>
              <a:rPr lang="en-US" b="1" dirty="0" err="1" smtClean="0"/>
              <a:t>L’association</a:t>
            </a:r>
            <a:r>
              <a:rPr lang="en-US" b="1" dirty="0" smtClean="0"/>
              <a:t> PIARC France </a:t>
            </a:r>
            <a:r>
              <a:rPr lang="en-US" b="1" dirty="0" err="1" smtClean="0"/>
              <a:t>est</a:t>
            </a:r>
            <a:r>
              <a:rPr lang="en-US" b="1" dirty="0" smtClean="0"/>
              <a:t> le </a:t>
            </a:r>
            <a:r>
              <a:rPr lang="en-US" b="1" dirty="0" err="1" smtClean="0"/>
              <a:t>comité</a:t>
            </a:r>
            <a:r>
              <a:rPr lang="en-US" b="1" dirty="0" smtClean="0"/>
              <a:t> national </a:t>
            </a:r>
            <a:r>
              <a:rPr lang="en-US" b="1" dirty="0" err="1" smtClean="0"/>
              <a:t>français</a:t>
            </a:r>
            <a:r>
              <a:rPr lang="en-US" b="1" dirty="0" smtClean="0"/>
              <a:t> de PIARC</a:t>
            </a:r>
          </a:p>
          <a:p>
            <a:pPr algn="just"/>
            <a:r>
              <a:rPr lang="en-US" b="1" dirty="0" smtClean="0"/>
              <a:t>Elle vise à faire </a:t>
            </a:r>
            <a:r>
              <a:rPr lang="en-US" b="1" dirty="0" err="1" smtClean="0"/>
              <a:t>connaître</a:t>
            </a:r>
            <a:r>
              <a:rPr lang="en-US" b="1" dirty="0" smtClean="0"/>
              <a:t> les </a:t>
            </a:r>
            <a:r>
              <a:rPr lang="en-US" b="1" dirty="0" err="1" smtClean="0"/>
              <a:t>bonnes</a:t>
            </a:r>
            <a:r>
              <a:rPr lang="en-US" b="1" dirty="0" smtClean="0"/>
              <a:t> </a:t>
            </a:r>
            <a:r>
              <a:rPr lang="en-US" b="1" dirty="0" err="1" smtClean="0"/>
              <a:t>pratiques</a:t>
            </a:r>
            <a:r>
              <a:rPr lang="en-US" b="1" dirty="0" smtClean="0"/>
              <a:t> </a:t>
            </a:r>
            <a:r>
              <a:rPr lang="en-US" b="1" dirty="0" err="1" smtClean="0"/>
              <a:t>internationales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France et à </a:t>
            </a:r>
            <a:r>
              <a:rPr lang="en-US" b="1" dirty="0" err="1" smtClean="0"/>
              <a:t>promouvoir</a:t>
            </a:r>
            <a:r>
              <a:rPr lang="en-US" b="1" dirty="0" smtClean="0"/>
              <a:t> les </a:t>
            </a:r>
            <a:r>
              <a:rPr lang="en-US" b="1" dirty="0" err="1" smtClean="0"/>
              <a:t>bonnes</a:t>
            </a:r>
            <a:r>
              <a:rPr lang="en-US" b="1" dirty="0" smtClean="0"/>
              <a:t> </a:t>
            </a:r>
            <a:r>
              <a:rPr lang="en-US" b="1" dirty="0" err="1" smtClean="0"/>
              <a:t>pratiques</a:t>
            </a:r>
            <a:r>
              <a:rPr lang="en-US" b="1" dirty="0" smtClean="0"/>
              <a:t> </a:t>
            </a:r>
            <a:r>
              <a:rPr lang="en-US" b="1" dirty="0" err="1" smtClean="0"/>
              <a:t>françaises</a:t>
            </a:r>
            <a:r>
              <a:rPr lang="en-US" b="1" dirty="0" smtClean="0"/>
              <a:t> à </a:t>
            </a:r>
            <a:r>
              <a:rPr lang="en-US" b="1" dirty="0" err="1" smtClean="0"/>
              <a:t>l’international</a:t>
            </a:r>
            <a:endParaRPr lang="en-US" b="1" dirty="0"/>
          </a:p>
          <a:p>
            <a:pPr algn="just"/>
            <a:r>
              <a:rPr lang="en-US" b="1" dirty="0" smtClean="0"/>
              <a:t>Pour </a:t>
            </a:r>
            <a:r>
              <a:rPr lang="en-US" b="1" dirty="0" err="1" smtClean="0"/>
              <a:t>ce</a:t>
            </a:r>
            <a:r>
              <a:rPr lang="en-US" b="1" dirty="0" smtClean="0"/>
              <a:t> faire, </a:t>
            </a:r>
            <a:r>
              <a:rPr lang="en-US" b="1" dirty="0" err="1" smtClean="0"/>
              <a:t>elle</a:t>
            </a:r>
            <a:r>
              <a:rPr lang="en-US" b="1" dirty="0" smtClean="0"/>
              <a:t> :</a:t>
            </a:r>
          </a:p>
          <a:p>
            <a:pPr lvl="1" algn="just"/>
            <a:r>
              <a:rPr lang="en-US" b="1" dirty="0" smtClean="0"/>
              <a:t>re</a:t>
            </a:r>
            <a:r>
              <a:rPr lang="fr-FR" b="1" dirty="0" err="1" smtClean="0"/>
              <a:t>crute</a:t>
            </a:r>
            <a:r>
              <a:rPr lang="fr-FR" b="1" dirty="0" smtClean="0"/>
              <a:t> les experts français pour les travaux de PIARC,</a:t>
            </a:r>
          </a:p>
          <a:p>
            <a:pPr lvl="1" algn="just"/>
            <a:r>
              <a:rPr lang="fr-FR" b="1" dirty="0" smtClean="0"/>
              <a:t>prépare les contributions françaises via des comités miroirs</a:t>
            </a:r>
          </a:p>
          <a:p>
            <a:pPr lvl="1" algn="just"/>
            <a:r>
              <a:rPr lang="fr-FR" b="1" dirty="0"/>
              <a:t>d</a:t>
            </a:r>
            <a:r>
              <a:rPr lang="fr-FR" b="1" dirty="0" smtClean="0"/>
              <a:t>iffuse les productions de PIARC dans ses comités miroirs, dans des journées techniques et des webinaires</a:t>
            </a:r>
          </a:p>
          <a:p>
            <a:pPr lvl="1" algn="just"/>
            <a:r>
              <a:rPr lang="fr-FR" b="1" dirty="0"/>
              <a:t>p</a:t>
            </a:r>
            <a:r>
              <a:rPr lang="fr-FR" b="1" dirty="0" smtClean="0"/>
              <a:t>romeut les entreprises françaises en organisant un pavillon français aux congrès mondiaux</a:t>
            </a:r>
          </a:p>
        </p:txBody>
      </p:sp>
    </p:spTree>
    <p:extLst>
      <p:ext uri="{BB962C8B-B14F-4D97-AF65-F5344CB8AC3E}">
        <p14:creationId xmlns:p14="http://schemas.microsoft.com/office/powerpoint/2010/main" val="258704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2"/>
          <p:cNvSpPr/>
          <p:nvPr/>
        </p:nvSpPr>
        <p:spPr>
          <a:xfrm>
            <a:off x="384000" y="1415895"/>
            <a:ext cx="3317280" cy="51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Président 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Ancien président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sz="2400"/>
              <a:t/>
            </a:r>
            <a:br>
              <a:rPr sz="2400"/>
            </a:b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Vice-président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Secrétaire générale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Trésorier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Autres membres</a:t>
            </a:r>
            <a:r>
              <a:rPr lang="fr-FR" sz="1600" b="1" spc="-1">
                <a:solidFill>
                  <a:srgbClr val="00457C"/>
                </a:solidFill>
                <a:latin typeface="Arial Narrow"/>
                <a:ea typeface="DejaVu Sans"/>
              </a:rPr>
              <a:t> </a:t>
            </a: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3880800" y="1415895"/>
            <a:ext cx="7253280" cy="51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Eric Ollinger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André Broto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sz="2400"/>
              <a:t/>
            </a:r>
            <a:br>
              <a:rPr sz="2400"/>
            </a:b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Xavier Neuschwander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Yolande Daniel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2133" b="1" spc="-1">
                <a:solidFill>
                  <a:srgbClr val="00457C"/>
                </a:solidFill>
                <a:latin typeface="Arial Narrow"/>
                <a:ea typeface="DejaVu Sans"/>
              </a:rPr>
              <a:t>Philippe Chanard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en-GB" sz="2133" b="1" spc="-1">
                <a:solidFill>
                  <a:srgbClr val="00457C"/>
                </a:solidFill>
                <a:latin typeface="Arial Narrow"/>
                <a:ea typeface="ＭＳ Ｐゴシック"/>
              </a:rPr>
              <a:t>Yves Robichon, Stéphane Levesque, Jean-Marie Masson, Christophe Boutin, David Zambon, Joël Hamann, David Julliard, Véronique Cerezo, François Chaignon, Eric Premat, François Bienvenue, Pascal Rossigny, Michel Demarre, Didier Colin</a:t>
            </a:r>
            <a:endParaRPr lang="fr-FR" sz="2133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r>
              <a:rPr lang="fr-FR" sz="1600" b="1" spc="-1">
                <a:solidFill>
                  <a:srgbClr val="00457C"/>
                </a:solidFill>
                <a:latin typeface="Arial Narrow"/>
                <a:ea typeface="ＭＳ Ｐゴシック"/>
              </a:rPr>
              <a:t> </a:t>
            </a: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335"/>
              </a:spcBef>
            </a:pPr>
            <a:endParaRPr lang="fr-FR" sz="1600" spc="-1"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8F0FA4-9110-4B28-81DF-55A028EFAD2A}"/>
              </a:ext>
            </a:extLst>
          </p:cNvPr>
          <p:cNvSpPr txBox="1">
            <a:spLocks/>
          </p:cNvSpPr>
          <p:nvPr/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Le conseil d’administration de PIARC France</a:t>
            </a:r>
            <a:endParaRPr lang="da-DK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"/>
          <p:cNvGraphicFramePr/>
          <p:nvPr/>
        </p:nvGraphicFramePr>
        <p:xfrm>
          <a:off x="1031040" y="1784160"/>
          <a:ext cx="9600480" cy="5029200"/>
        </p:xfrm>
        <a:graphic>
          <a:graphicData uri="http://schemas.openxmlformats.org/drawingml/2006/table">
            <a:tbl>
              <a:tblPr/>
              <a:tblGrid>
                <a:gridCol w="137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2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Président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Secrétaire francophone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correspondant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associé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Jeune professionnel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1.1 Performance des administrations de transports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XENOPHONTOS Christos S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(USA)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AHISSOU Joseph (Bénin)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DUPONT-KIEFFER Ariane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1.2 Planification de la route et du transport pour le développement économique et social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PASQUALI Fabio (Italie)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FAHAM Abdelkader (Algérie)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1.3 Financement et passation des marchés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SCIODONE Francisco (Italie)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GILLET Jean Max (Next Road)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MALAGIE Thomas (Asfa)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MAREKOVIC Delphine (Dit)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RICARD Jean (Dit)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1.4 Changement climatique et résilience des réseaux routiers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EVANS Caroline (Australie)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PALHOL Fabien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(Cerema)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DEPAEPE Frédéric (Vinci autoroutes)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FOUCHER Lise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(Egis)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COLIN Marie (Cerema)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1.5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Gestion des catastrophes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ADACHI Yukio (Japon)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LEFEBVRE Alain (Belgique)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GE 1.1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Projets biens préparés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AUBRY Monique (Canada Québec)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DEMARRE Michel (Sefi-Fntp)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GE 1.2 HDM4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 définir en cours de cycle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47040" marR="4704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1" name="CustomShape 2"/>
          <p:cNvSpPr/>
          <p:nvPr/>
        </p:nvSpPr>
        <p:spPr>
          <a:xfrm>
            <a:off x="960960" y="611962"/>
            <a:ext cx="9502560" cy="1149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423360" rIns="120000" bIns="1056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pc="-1">
                <a:solidFill>
                  <a:srgbClr val="00417B"/>
                </a:solidFill>
                <a:latin typeface="Trebuchet MS"/>
                <a:ea typeface="DejaVu Sans"/>
              </a:rPr>
              <a:t>Thème stratégique 1 : Administration de la route</a:t>
            </a:r>
            <a:endParaRPr lang="fr-FR" sz="1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pc="-1">
                <a:solidFill>
                  <a:srgbClr val="00417B"/>
                </a:solidFill>
                <a:latin typeface="Trebuchet MS"/>
                <a:ea typeface="DejaVu Sans"/>
              </a:rPr>
              <a:t>Coordonnateur : Ernesto BARRERA GAJARDO (Chili)</a:t>
            </a:r>
            <a:endParaRPr lang="fr-FR" sz="1200" spc="-1"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8F0FA4-9110-4B28-81DF-55A028EFAD2A}"/>
              </a:ext>
            </a:extLst>
          </p:cNvPr>
          <p:cNvSpPr txBox="1">
            <a:spLocks/>
          </p:cNvSpPr>
          <p:nvPr/>
        </p:nvSpPr>
        <p:spPr>
          <a:xfrm>
            <a:off x="547254" y="505479"/>
            <a:ext cx="1109749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Le cycle de travail en cours (2019-2023)</a:t>
            </a:r>
            <a:endParaRPr lang="da-DK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Table 1"/>
          <p:cNvGraphicFramePr/>
          <p:nvPr/>
        </p:nvGraphicFramePr>
        <p:xfrm>
          <a:off x="1103520" y="1341600"/>
          <a:ext cx="9888480" cy="5867400"/>
        </p:xfrm>
        <a:graphic>
          <a:graphicData uri="http://schemas.openxmlformats.org/drawingml/2006/table">
            <a:tbl>
              <a:tblPr/>
              <a:tblGrid>
                <a:gridCol w="141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Président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Secrétaire francophone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correspondant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associé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Jeune professionnel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2.1 Mobilité en milieu urbain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SIMONE Andrea (Italie)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ROUSIC Sandrine (Cerema)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RUNG Amélia (Vinci autoroutes)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2.2 Accessibilité en milieu rural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OUSSIMAN Souleman (Burkina Faso)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MAKLOUF Imen (Tunisie)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CHAIGNON François (Routes de France)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FRONTERE Noémie (Asfa)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2.3 Transport de marchandises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RUESCH Martin (Suisse)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JACOB Bernard (Uge)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DUPRAT Patrick (Alstom)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QUOY Olivier (Atlandes)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2.4 Exploitation du réseau routier/Systèmes de transport intelligents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GALASSO Valentina (Italie)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MACHTA Kaouter (Tunisie)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BELLOCHE Sylvain (Cerema)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BERRADA Kamal (Eurovia)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GE 2.1 Les nouvelles mobilités et leur impact sur les infrastructures et le transport routier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A définir en cours de cycle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GE 2.2 Systèmes de routes électriques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PETTERSSON Jan (Suède)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DUPRAT Patrick (Alstom)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DELAIGUE Pierre (Vinci)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ROSSIGNY Pascal (Cerema)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DU PASQUIER Louis (Escota)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JACOB Bernard (Uge)</a:t>
                      </a:r>
                      <a:endParaRPr lang="fr-F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ODERMATT Pierre (Cofiroute)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RAMIREZ CARDONA Diego (Eiffage infrastructures)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GE B.2 Véhicules automatisés : défis et opportunités pour les exploitants et les autorités routières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OLLINGER Eric (Dit)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HEDHLI Abdelmename (Uge)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ROSA GRILO Gonçalo (Potters Ballotini)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1100" b="0" strike="noStrike" spc="-1" dirty="0">
                        <a:latin typeface="Arial"/>
                      </a:endParaRPr>
                    </a:p>
                  </a:txBody>
                  <a:tcPr marL="38880" marR="3888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5" name="CustomShape 2"/>
          <p:cNvSpPr/>
          <p:nvPr/>
        </p:nvSpPr>
        <p:spPr>
          <a:xfrm>
            <a:off x="1007520" y="85882"/>
            <a:ext cx="8542560" cy="1149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423360" rIns="120000" bIns="1056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pc="-1">
                <a:solidFill>
                  <a:srgbClr val="00417B"/>
                </a:solidFill>
                <a:latin typeface="Trebuchet MS"/>
                <a:ea typeface="DejaVu Sans"/>
              </a:rPr>
              <a:t>Thème stratégique 2 : Mobilité</a:t>
            </a:r>
            <a:endParaRPr lang="fr-FR" sz="1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pc="-1">
                <a:solidFill>
                  <a:srgbClr val="00417B"/>
                </a:solidFill>
                <a:latin typeface="Trebuchet MS"/>
                <a:ea typeface="DejaVu Sans"/>
              </a:rPr>
              <a:t>Coordonnateur : André BROTO (France</a:t>
            </a:r>
            <a:r>
              <a:rPr lang="fr-FR" sz="933" b="1" spc="-1">
                <a:solidFill>
                  <a:srgbClr val="00417B"/>
                </a:solidFill>
                <a:latin typeface="Trebuchet MS"/>
                <a:ea typeface="DejaVu Sans"/>
              </a:rPr>
              <a:t>)</a:t>
            </a:r>
            <a:endParaRPr lang="fr-FR" sz="933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5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le 1"/>
          <p:cNvGraphicFramePr/>
          <p:nvPr>
            <p:extLst>
              <p:ext uri="{D42A27DB-BD31-4B8C-83A1-F6EECF244321}">
                <p14:modId xmlns:p14="http://schemas.microsoft.com/office/powerpoint/2010/main" val="2364230474"/>
              </p:ext>
            </p:extLst>
          </p:nvPr>
        </p:nvGraphicFramePr>
        <p:xfrm>
          <a:off x="815520" y="1412640"/>
          <a:ext cx="9888480" cy="5120640"/>
        </p:xfrm>
        <a:graphic>
          <a:graphicData uri="http://schemas.openxmlformats.org/drawingml/2006/table">
            <a:tbl>
              <a:tblPr/>
              <a:tblGrid>
                <a:gridCol w="141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2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Président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Secrétaire francophone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correspondant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associé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Jeune professionnel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3.1 Sécurité routière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MILTON John (USA)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FOURNIER Lise (Canada Québec)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HOLLAND Matthieu (Cerema)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HOYRUP Eric (Egis)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DE WISSOQ Martin (Dit)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ROSA GRILO Gonçalo (Potters Ballotini)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3.2 Viabilité hivernale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NUTZ Peter (Autriche)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GAUDE Stéphanie (Cerema)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COUDERT Odile (Météo France)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GILOPPE Didier (Cerema)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CT 3.3 Gestion du patrimoine routier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6160" marR="561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FLINTSCH Gerardo (USA)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ROSSIGNY Pascal (Cerema)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KLICH Hélène (Dit)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TROTTIER Pascal (Pavexpert)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AUBERT Stéphane (Sixense)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LE BARS Gaëlle (Egis)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LERAT Patrick (Vinci concessions)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MAIGNOL Julie (</a:t>
                      </a:r>
                      <a:r>
                        <a:rPr lang="fr-FR" sz="1200" b="1" strike="noStrike" spc="-1" dirty="0" err="1">
                          <a:solidFill>
                            <a:srgbClr val="FF0000"/>
                          </a:solidFill>
                          <a:latin typeface="Calibri"/>
                        </a:rPr>
                        <a:t>Next</a:t>
                      </a:r>
                      <a:r>
                        <a:rPr lang="fr-FR" sz="12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 road)</a:t>
                      </a:r>
                      <a:endParaRPr lang="fr-FR" sz="12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3.4 Infrastructures et transport routiers plus durables pour l'environnement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DIMNET Eric (Uge)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CHABOT-MOREL Mathieu (Canada Québec)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GUINARD Eric (Cerema)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SOTO Didier (Résallience)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PICHARD Olivier (Cerema)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606060"/>
                          </a:solidFill>
                          <a:latin typeface="Trebuchet MS"/>
                        </a:rPr>
                        <a:t>GE 3.1 Infrastructures routières et sûreté des transports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606060"/>
                          </a:solidFill>
                          <a:latin typeface="Trebuchet MS"/>
                        </a:rPr>
                        <a:t>PALCHETTI Saverio (Italie)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606060"/>
                          </a:solidFill>
                          <a:latin typeface="Trebuchet MS"/>
                        </a:rPr>
                        <a:t>CHANARD Philippe (Piarc France)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56160" marR="561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56160" marR="56160" marT="60960" marB="60960">
                    <a:lnT w="6480">
                      <a:solidFill>
                        <a:srgbClr val="DFD9D4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7" name="CustomShape 2"/>
          <p:cNvSpPr/>
          <p:nvPr/>
        </p:nvSpPr>
        <p:spPr>
          <a:xfrm>
            <a:off x="750721" y="245606"/>
            <a:ext cx="3763885" cy="12727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423360" rIns="120000" bIns="1056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333" b="1" spc="-1">
                <a:solidFill>
                  <a:srgbClr val="00417B"/>
                </a:solidFill>
                <a:latin typeface="Trebuchet MS"/>
                <a:ea typeface="DejaVu Sans"/>
              </a:rPr>
              <a:t>Thème stratégique 3 : Sécurité et durabilité</a:t>
            </a:r>
            <a:endParaRPr lang="fr-FR" sz="13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33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67" b="1" spc="-1">
                <a:solidFill>
                  <a:srgbClr val="00417B"/>
                </a:solidFill>
                <a:latin typeface="Trebuchet MS"/>
                <a:ea typeface="DejaVu Sans"/>
              </a:rPr>
              <a:t>Coordonnateur : KIKUKAWA Shigeru (Japon)</a:t>
            </a:r>
            <a:endParaRPr lang="fr-FR" sz="1067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Table 1"/>
          <p:cNvGraphicFramePr/>
          <p:nvPr>
            <p:extLst>
              <p:ext uri="{D42A27DB-BD31-4B8C-83A1-F6EECF244321}">
                <p14:modId xmlns:p14="http://schemas.microsoft.com/office/powerpoint/2010/main" val="2996919891"/>
              </p:ext>
            </p:extLst>
          </p:nvPr>
        </p:nvGraphicFramePr>
        <p:xfrm>
          <a:off x="623520" y="1220640"/>
          <a:ext cx="10272480" cy="4754880"/>
        </p:xfrm>
        <a:graphic>
          <a:graphicData uri="http://schemas.openxmlformats.org/drawingml/2006/table">
            <a:tbl>
              <a:tblPr/>
              <a:tblGrid>
                <a:gridCol w="146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63360" marR="633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Président</a:t>
                      </a:r>
                      <a:endParaRPr lang="fr-FR" sz="9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Secrétaire francophone</a:t>
                      </a:r>
                      <a:endParaRPr lang="fr-FR" sz="9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</a:t>
                      </a:r>
                      <a:endParaRPr lang="fr-FR" sz="9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correspondant</a:t>
                      </a:r>
                      <a:endParaRPr lang="fr-FR" sz="9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Membre associé</a:t>
                      </a:r>
                      <a:endParaRPr lang="fr-FR" sz="9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9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Jeune professionnel</a:t>
                      </a:r>
                      <a:endParaRPr lang="fr-FR" sz="9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004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4.1 Chaussées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BRIESSINCK Margo (Belgique)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BERGAOUI SRIHA Aïda (Tunisie)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DROUDADAINE Ivan (Eurovia)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SEDRAN Thierry (Uge)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FRANCHOMME Olivier (Egis)</a:t>
                      </a:r>
                      <a:endParaRPr lang="fr-FR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MENANT Fabien (Uge)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KRAFFT Serge (Eiffage)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GUELATI Khaled (Dit)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4.2 Ponts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IMAI Kiyohiro (Japon)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GILLES Pierre (Belgique)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BARDOU Nicolas (Vinci autoroutes)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DABERT Jean-Luc (Aprr)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MAUVISSEAU Véronique (Ingerop)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>
                        <a:solidFill>
                          <a:srgbClr val="000000"/>
                        </a:solidFill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HOUEL Adrien (Dit)</a:t>
                      </a:r>
                      <a:endParaRPr lang="fr-FR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 4.3 Terrassements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BOISSON Patrick (Sptf)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BOUSSAFIR Yasmina (Uge)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RAOUL Guy (Sptf)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BERCHE Véronique (Scsne)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CT 4.4 Tunnels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KAUNDINYA Ingo (Allemagne)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MARTIN Jean-Claude (Cetu)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PREMAT Eric (Cetu)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WALLET Frédéric (Egis)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RAKOCZY Gilles (Srl2)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FALCONNAT Bernard (Egis)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MALLET Yannick (Egis)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RICARD Frédéric (Cgedd-Mt)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TESSON Marc (Cetu)</a:t>
                      </a:r>
                      <a:endParaRPr lang="fr-FR" sz="12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8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606060"/>
                          </a:solidFill>
                          <a:latin typeface="Trebuchet MS"/>
                        </a:rPr>
                        <a:t>GE 4.1 Normes de conception des routes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rgbClr val="606060"/>
                          </a:solidFill>
                          <a:latin typeface="Trebuchet MS"/>
                        </a:rPr>
                        <a:t>KIEC Mariusz (Pologne)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rgbClr val="606060"/>
                          </a:solidFill>
                          <a:latin typeface="Trebuchet MS"/>
                        </a:rPr>
                        <a:t>HOLLAND Matthieu (Cerema)</a:t>
                      </a:r>
                      <a:endParaRPr lang="fr-FR" sz="1200" b="0" strike="noStrike" spc="-1">
                        <a:latin typeface="Arial"/>
                      </a:endParaRPr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B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R w="6480">
                      <a:solidFill>
                        <a:srgbClr val="DFD9D4"/>
                      </a:solidFill>
                    </a:lnR>
                    <a:lnT w="6480">
                      <a:solidFill>
                        <a:srgbClr val="DFD9D4"/>
                      </a:solidFill>
                    </a:lnT>
                    <a:lnB w="6480">
                      <a:solidFill>
                        <a:srgbClr val="DFD9D4"/>
                      </a:solidFill>
                    </a:lnB>
                    <a:solidFill>
                      <a:srgbClr val="FDFCF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63360" marR="63360" marT="60960" marB="60960">
                    <a:lnL w="6480">
                      <a:solidFill>
                        <a:srgbClr val="DFD9D4"/>
                      </a:solidFill>
                    </a:lnL>
                    <a:lnT w="6480">
                      <a:solidFill>
                        <a:srgbClr val="DFD9D4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9" name="CustomShape 2"/>
          <p:cNvSpPr/>
          <p:nvPr/>
        </p:nvSpPr>
        <p:spPr>
          <a:xfrm>
            <a:off x="554881" y="119845"/>
            <a:ext cx="4128729" cy="12727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423360" rIns="120000" bIns="1056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333" b="1" spc="-1">
                <a:solidFill>
                  <a:srgbClr val="00417B"/>
                </a:solidFill>
                <a:latin typeface="Trebuchet MS"/>
                <a:ea typeface="DejaVu Sans"/>
              </a:rPr>
              <a:t>Thème stratégique 4 : Infrastructures résilientes</a:t>
            </a:r>
            <a:endParaRPr lang="fr-FR" sz="13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33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67" b="1" spc="-1">
                <a:solidFill>
                  <a:srgbClr val="00417B"/>
                </a:solidFill>
                <a:latin typeface="Trebuchet MS"/>
                <a:ea typeface="DejaVu Sans"/>
              </a:rPr>
              <a:t>Coordonnateur : KRIEGER Jürgen (Allemagne)</a:t>
            </a:r>
            <a:endParaRPr lang="fr-FR" sz="1067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2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Slides conten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5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 conten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1485</Words>
  <Application>Microsoft Office PowerPoint</Application>
  <PresentationFormat>Grand écran</PresentationFormat>
  <Paragraphs>300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21</vt:i4>
      </vt:variant>
      <vt:variant>
        <vt:lpstr>Titres des diapositives</vt:lpstr>
      </vt:variant>
      <vt:variant>
        <vt:i4>13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DejaVu Sans</vt:lpstr>
      <vt:lpstr>Noto Sans Symbols</vt:lpstr>
      <vt:lpstr>Trebuchet MS</vt:lpstr>
      <vt:lpstr>Wingdings</vt:lpstr>
      <vt:lpstr>1_Cover page</vt:lpstr>
      <vt:lpstr>Summary </vt:lpstr>
      <vt:lpstr>Chapters</vt:lpstr>
      <vt:lpstr>Slides contenu</vt:lpstr>
      <vt:lpstr>Thank you</vt:lpstr>
      <vt:lpstr>1_Summary </vt:lpstr>
      <vt:lpstr>1_Thank you</vt:lpstr>
      <vt:lpstr>2_Summary </vt:lpstr>
      <vt:lpstr>3_Summary </vt:lpstr>
      <vt:lpstr>2_Chapters</vt:lpstr>
      <vt:lpstr>4_Summary </vt:lpstr>
      <vt:lpstr>Content </vt:lpstr>
      <vt:lpstr>1_Content </vt:lpstr>
      <vt:lpstr>2_Cover page</vt:lpstr>
      <vt:lpstr>3_Cover page</vt:lpstr>
      <vt:lpstr>2_Content </vt:lpstr>
      <vt:lpstr>3_Content </vt:lpstr>
      <vt:lpstr>4_Cover page</vt:lpstr>
      <vt:lpstr>1_Slides contenu</vt:lpstr>
      <vt:lpstr>4_Content </vt:lpstr>
      <vt:lpstr>5_Content </vt:lpstr>
      <vt:lpstr>Présentation PowerPoint</vt:lpstr>
      <vt:lpstr>PIARC, c’est quoi ?</vt:lpstr>
      <vt:lpstr>Le comité exécutif de PIARC</vt:lpstr>
      <vt:lpstr>PIARC France, c’est quoi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Magazine Routes/Roads</vt:lpstr>
      <vt:lpstr>Le congrès mondial de la viabilité hivernale et de la résilience routière   </vt:lpstr>
      <vt:lpstr>27e Congrès mondial de la Route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OLLINGER Eric</cp:lastModifiedBy>
  <cp:revision>401</cp:revision>
  <dcterms:created xsi:type="dcterms:W3CDTF">2019-10-28T10:19:34Z</dcterms:created>
  <dcterms:modified xsi:type="dcterms:W3CDTF">2022-06-01T17:36:16Z</dcterms:modified>
</cp:coreProperties>
</file>